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0"/>
  </p:notesMasterIdLst>
  <p:handoutMasterIdLst>
    <p:handoutMasterId r:id="rId31"/>
  </p:handoutMasterIdLst>
  <p:sldIdLst>
    <p:sldId id="306" r:id="rId2"/>
    <p:sldId id="266" r:id="rId3"/>
    <p:sldId id="274" r:id="rId4"/>
    <p:sldId id="301" r:id="rId5"/>
    <p:sldId id="293" r:id="rId6"/>
    <p:sldId id="300" r:id="rId7"/>
    <p:sldId id="257" r:id="rId8"/>
    <p:sldId id="269" r:id="rId9"/>
    <p:sldId id="286" r:id="rId10"/>
    <p:sldId id="261" r:id="rId11"/>
    <p:sldId id="276" r:id="rId12"/>
    <p:sldId id="281" r:id="rId13"/>
    <p:sldId id="282" r:id="rId14"/>
    <p:sldId id="302" r:id="rId15"/>
    <p:sldId id="307" r:id="rId16"/>
    <p:sldId id="277" r:id="rId17"/>
    <p:sldId id="284" r:id="rId18"/>
    <p:sldId id="285" r:id="rId19"/>
    <p:sldId id="288" r:id="rId20"/>
    <p:sldId id="278" r:id="rId21"/>
    <p:sldId id="279" r:id="rId22"/>
    <p:sldId id="295" r:id="rId23"/>
    <p:sldId id="305" r:id="rId24"/>
    <p:sldId id="303" r:id="rId25"/>
    <p:sldId id="297" r:id="rId26"/>
    <p:sldId id="304" r:id="rId27"/>
    <p:sldId id="298"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86437" autoAdjust="0"/>
  </p:normalViewPr>
  <p:slideViewPr>
    <p:cSldViewPr>
      <p:cViewPr varScale="1">
        <p:scale>
          <a:sx n="85" d="100"/>
          <a:sy n="85" d="100"/>
        </p:scale>
        <p:origin x="-1134" y="-84"/>
      </p:cViewPr>
      <p:guideLst>
        <p:guide orient="horz" pos="2160"/>
        <p:guide pos="2880"/>
      </p:guideLst>
    </p:cSldViewPr>
  </p:slideViewPr>
  <p:outlineViewPr>
    <p:cViewPr>
      <p:scale>
        <a:sx n="33" d="100"/>
        <a:sy n="33" d="100"/>
      </p:scale>
      <p:origin x="0" y="88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asfiles01\SocialWork\Center%20for%20Adoption%20Studies\1%20DCFS--PEP\Action%20Teams\DCFS%2010%20PEP\Annual%20Report\QA%20FY10%20Subregion%20Peoria%20by%20counti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asfiles01\SocialWork\Center%20for%20Adoption%20Studies\1%20DCFS--PEP\Action%20Teams\DCFS%2010%20PEP\Annual%20Report\QA%20FY10%20Subregion%20Peoria%20by%20countie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asfiles01\SocialWork\Center%20for%20Adoption%20Studies\1%20DCFS--PEP\Action%20Teams\DCFS%2010%20PEP\Annual%20Report\QA%20FY10%20Subregion%20Peoria%20by%20counties.xlsx" TargetMode="External"/><Relationship Id="rId2" Type="http://schemas.openxmlformats.org/officeDocument/2006/relationships/image" Target="../media/image4.jpeg"/><Relationship Id="rId1" Type="http://schemas.openxmlformats.org/officeDocument/2006/relationships/themeOverride" Target="../theme/themeOverride1.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asfiles01\SocialWork\Center%20for%20Adoption%20Studies\1%20DCFS--PEP\Action%20Teams\DCFS%2010%20PEP\Annual%20Report\QA%20FY10%20Subregion%20Peoria%20by%20count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843285214348206"/>
          <c:y val="0.19714433561658454"/>
          <c:w val="0.80978187385668254"/>
          <c:h val="0.55071294659596126"/>
        </c:manualLayout>
      </c:layout>
      <c:lineChart>
        <c:grouping val="standard"/>
        <c:ser>
          <c:idx val="1"/>
          <c:order val="0"/>
          <c:tx>
            <c:strRef>
              <c:f>LaSalle!$C$134</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rgbClr val="1F497D">
                    <a:lumMod val="75000"/>
                  </a:srgbClr>
                </a:solidFill>
              </a:ln>
            </c:spPr>
          </c:marker>
          <c:cat>
            <c:numRef>
              <c:f>'[1]Template (1 team)'!$A$36:$A$40</c:f>
              <c:numCache>
                <c:formatCode>General</c:formatCode>
                <c:ptCount val="5"/>
                <c:pt idx="0">
                  <c:v>2004</c:v>
                </c:pt>
                <c:pt idx="1">
                  <c:v>2005</c:v>
                </c:pt>
                <c:pt idx="2">
                  <c:v>2006</c:v>
                </c:pt>
                <c:pt idx="3">
                  <c:v>2007</c:v>
                </c:pt>
                <c:pt idx="4">
                  <c:v>2008</c:v>
                </c:pt>
              </c:numCache>
            </c:numRef>
          </c:cat>
          <c:val>
            <c:numRef>
              <c:f>LaSalle!$C$135:$C$139</c:f>
              <c:numCache>
                <c:formatCode>0%</c:formatCode>
                <c:ptCount val="5"/>
                <c:pt idx="0">
                  <c:v>0.33000000000000007</c:v>
                </c:pt>
                <c:pt idx="1">
                  <c:v>0.29000000000000004</c:v>
                </c:pt>
                <c:pt idx="2">
                  <c:v>0.2</c:v>
                </c:pt>
                <c:pt idx="3">
                  <c:v>0.23</c:v>
                </c:pt>
                <c:pt idx="4">
                  <c:v>0.23</c:v>
                </c:pt>
              </c:numCache>
            </c:numRef>
          </c:val>
        </c:ser>
        <c:marker val="1"/>
        <c:axId val="82258944"/>
        <c:axId val="82310272"/>
      </c:lineChart>
      <c:catAx>
        <c:axId val="82258944"/>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82310272"/>
        <c:crosses val="autoZero"/>
        <c:auto val="1"/>
        <c:lblAlgn val="ctr"/>
        <c:lblOffset val="100"/>
      </c:catAx>
      <c:valAx>
        <c:axId val="82310272"/>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82258944"/>
        <c:crosses val="autoZero"/>
        <c:crossBetween val="between"/>
        <c:majorUnit val="0.2"/>
      </c:valAx>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298635965958798"/>
          <c:y val="0.18189741907261694"/>
          <c:w val="0.84381333015191251"/>
          <c:h val="0.6045738000027483"/>
        </c:manualLayout>
      </c:layout>
      <c:lineChart>
        <c:grouping val="standard"/>
        <c:ser>
          <c:idx val="1"/>
          <c:order val="0"/>
          <c:tx>
            <c:strRef>
              <c:f>LaSalle!$C$170</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chemeClr val="tx2">
                    <a:lumMod val="75000"/>
                  </a:schemeClr>
                </a:solidFill>
              </a:ln>
            </c:spPr>
          </c:marker>
          <c:cat>
            <c:numRef>
              <c:f>[3]CHAMPAIGN!$A$162:$A$166</c:f>
              <c:numCache>
                <c:formatCode>General</c:formatCode>
                <c:ptCount val="5"/>
                <c:pt idx="0">
                  <c:v>2003</c:v>
                </c:pt>
                <c:pt idx="1">
                  <c:v>2004</c:v>
                </c:pt>
                <c:pt idx="2">
                  <c:v>2005</c:v>
                </c:pt>
                <c:pt idx="3">
                  <c:v>2006</c:v>
                </c:pt>
                <c:pt idx="4">
                  <c:v>2007</c:v>
                </c:pt>
              </c:numCache>
            </c:numRef>
          </c:cat>
          <c:val>
            <c:numRef>
              <c:f>LaSalle!$C$171:$C$175</c:f>
              <c:numCache>
                <c:formatCode>0%</c:formatCode>
                <c:ptCount val="5"/>
                <c:pt idx="0">
                  <c:v>0.60000000000000009</c:v>
                </c:pt>
                <c:pt idx="1">
                  <c:v>0.45</c:v>
                </c:pt>
                <c:pt idx="2">
                  <c:v>0.37000000000000005</c:v>
                </c:pt>
                <c:pt idx="3">
                  <c:v>0.37000000000000005</c:v>
                </c:pt>
                <c:pt idx="4">
                  <c:v>0.29000000000000004</c:v>
                </c:pt>
              </c:numCache>
            </c:numRef>
          </c:val>
        </c:ser>
        <c:marker val="1"/>
        <c:axId val="82777600"/>
        <c:axId val="41628032"/>
      </c:lineChart>
      <c:catAx>
        <c:axId val="82777600"/>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41628032"/>
        <c:crosses val="autoZero"/>
        <c:auto val="1"/>
        <c:lblAlgn val="ctr"/>
        <c:lblOffset val="100"/>
      </c:catAx>
      <c:valAx>
        <c:axId val="41628032"/>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82777600"/>
        <c:crosses val="autoZero"/>
        <c:crossBetween val="between"/>
        <c:majorUnit val="0.2"/>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95820408812542"/>
          <c:y val="0.25923310367454072"/>
          <c:w val="0.84091068161934301"/>
          <c:h val="0.52136182195975456"/>
        </c:manualLayout>
      </c:layout>
      <c:barChart>
        <c:barDir val="col"/>
        <c:grouping val="clustered"/>
        <c:ser>
          <c:idx val="0"/>
          <c:order val="0"/>
          <c:tx>
            <c:strRef>
              <c:f>LaSalle!$A$205:$A$207</c:f>
              <c:strCache>
                <c:ptCount val="1"/>
                <c:pt idx="0">
                  <c:v>African American Hispanic Caucasian</c:v>
                </c:pt>
              </c:strCache>
            </c:strRef>
          </c:tx>
          <c:dPt>
            <c:idx val="0"/>
            <c:spPr>
              <a:solidFill>
                <a:srgbClr val="4BACC6">
                  <a:lumMod val="60000"/>
                  <a:lumOff val="40000"/>
                </a:srgbClr>
              </a:solidFill>
            </c:spPr>
          </c:dPt>
          <c:dPt>
            <c:idx val="1"/>
            <c:spPr>
              <a:solidFill>
                <a:srgbClr val="F79646">
                  <a:lumMod val="60000"/>
                  <a:lumOff val="40000"/>
                </a:srgbClr>
              </a:solidFill>
            </c:spPr>
          </c:dPt>
          <c:dPt>
            <c:idx val="2"/>
            <c:spPr>
              <a:solidFill>
                <a:srgbClr val="C0504D">
                  <a:lumMod val="60000"/>
                  <a:lumOff val="40000"/>
                </a:srgbClr>
              </a:solidFill>
            </c:spPr>
          </c:dPt>
          <c:cat>
            <c:strRef>
              <c:f>[3]CHAMPAIGN!$A$52:$A$54</c:f>
              <c:strCache>
                <c:ptCount val="3"/>
                <c:pt idx="0">
                  <c:v>African American</c:v>
                </c:pt>
                <c:pt idx="1">
                  <c:v>Hispanic</c:v>
                </c:pt>
                <c:pt idx="2">
                  <c:v>Caucasian</c:v>
                </c:pt>
              </c:strCache>
            </c:strRef>
          </c:cat>
          <c:val>
            <c:numRef>
              <c:f>LaSalle!$B$205:$B$207</c:f>
              <c:numCache>
                <c:formatCode>0%</c:formatCode>
                <c:ptCount val="3"/>
                <c:pt idx="0">
                  <c:v>2.1572163227142192E-2</c:v>
                </c:pt>
                <c:pt idx="1">
                  <c:v>0.11380484872770989</c:v>
                </c:pt>
                <c:pt idx="2">
                  <c:v>0.86462298804514792</c:v>
                </c:pt>
              </c:numCache>
            </c:numRef>
          </c:val>
        </c:ser>
        <c:ser>
          <c:idx val="1"/>
          <c:order val="1"/>
          <c:tx>
            <c:strRef>
              <c:f>LaSalle!$A$205:$A$207</c:f>
              <c:strCache>
                <c:ptCount val="1"/>
                <c:pt idx="0">
                  <c:v>African American Hispanic Caucasian</c:v>
                </c:pt>
              </c:strCache>
            </c:strRef>
          </c:tx>
          <c:spPr>
            <a:blipFill>
              <a:blip xmlns:r="http://schemas.openxmlformats.org/officeDocument/2006/relationships" r:embed="rId2"/>
              <a:tile tx="0" ty="0" sx="100000" sy="100000" flip="none" algn="tl"/>
            </a:blipFill>
          </c:spPr>
          <c:dPt>
            <c:idx val="0"/>
            <c:spPr>
              <a:solidFill>
                <a:srgbClr val="4BACC6">
                  <a:lumMod val="75000"/>
                </a:srgbClr>
              </a:solidFill>
            </c:spPr>
          </c:dPt>
          <c:dPt>
            <c:idx val="1"/>
            <c:spPr>
              <a:solidFill>
                <a:srgbClr val="F79646">
                  <a:lumMod val="75000"/>
                </a:srgbClr>
              </a:solidFill>
            </c:spPr>
          </c:dPt>
          <c:dPt>
            <c:idx val="2"/>
            <c:spPr>
              <a:solidFill>
                <a:srgbClr val="C0504D">
                  <a:lumMod val="75000"/>
                </a:srgbClr>
              </a:solidFill>
            </c:spPr>
          </c:dPt>
          <c:cat>
            <c:strRef>
              <c:f>[3]CHAMPAIGN!$A$52:$A$54</c:f>
              <c:strCache>
                <c:ptCount val="3"/>
                <c:pt idx="0">
                  <c:v>African American</c:v>
                </c:pt>
                <c:pt idx="1">
                  <c:v>Hispanic</c:v>
                </c:pt>
                <c:pt idx="2">
                  <c:v>Caucasian</c:v>
                </c:pt>
              </c:strCache>
            </c:strRef>
          </c:cat>
          <c:val>
            <c:numRef>
              <c:f>LaSalle!$C$205:$C$207</c:f>
              <c:numCache>
                <c:formatCode>0%</c:formatCode>
                <c:ptCount val="3"/>
                <c:pt idx="0">
                  <c:v>0.11363636363636362</c:v>
                </c:pt>
                <c:pt idx="1">
                  <c:v>3.9772727272727272E-2</c:v>
                </c:pt>
                <c:pt idx="2">
                  <c:v>0.84659090909090906</c:v>
                </c:pt>
              </c:numCache>
            </c:numRef>
          </c:val>
        </c:ser>
        <c:gapWidth val="75"/>
        <c:overlap val="-25"/>
        <c:axId val="53066368"/>
        <c:axId val="53072256"/>
      </c:barChart>
      <c:catAx>
        <c:axId val="53066368"/>
        <c:scaling>
          <c:orientation val="minMax"/>
        </c:scaling>
        <c:axPos val="b"/>
        <c:majorTickMark val="none"/>
        <c:tickLblPos val="nextTo"/>
        <c:txPr>
          <a:bodyPr/>
          <a:lstStyle/>
          <a:p>
            <a:pPr>
              <a:defRPr sz="1100">
                <a:latin typeface="Arial" pitchFamily="34" charset="0"/>
                <a:cs typeface="Arial" pitchFamily="34" charset="0"/>
              </a:defRPr>
            </a:pPr>
            <a:endParaRPr lang="en-US"/>
          </a:p>
        </c:txPr>
        <c:crossAx val="53072256"/>
        <c:crosses val="autoZero"/>
        <c:auto val="1"/>
        <c:lblAlgn val="ctr"/>
        <c:lblOffset val="100"/>
      </c:catAx>
      <c:valAx>
        <c:axId val="53072256"/>
        <c:scaling>
          <c:orientation val="minMax"/>
          <c:max val="1"/>
        </c:scaling>
        <c:axPos val="l"/>
        <c:majorGridlines/>
        <c:numFmt formatCode="0%" sourceLinked="1"/>
        <c:majorTickMark val="none"/>
        <c:tickLblPos val="nextTo"/>
        <c:spPr>
          <a:ln w="9525">
            <a:noFill/>
          </a:ln>
        </c:spPr>
        <c:txPr>
          <a:bodyPr/>
          <a:lstStyle/>
          <a:p>
            <a:pPr>
              <a:defRPr>
                <a:latin typeface="Arial" pitchFamily="34" charset="0"/>
                <a:cs typeface="Arial" pitchFamily="34" charset="0"/>
              </a:defRPr>
            </a:pPr>
            <a:endParaRPr lang="en-US"/>
          </a:p>
        </c:txPr>
        <c:crossAx val="53066368"/>
        <c:crosses val="autoZero"/>
        <c:crossBetween val="between"/>
        <c:majorUnit val="0.2"/>
      </c:valAx>
      <c:spPr>
        <a:noFill/>
        <a:ln w="3175">
          <a:solidFill>
            <a:schemeClr val="tx1"/>
          </a:solidFill>
        </a:ln>
      </c:spPr>
    </c:plotArea>
    <c:plotVisOnly val="1"/>
  </c:chart>
  <c:spPr>
    <a:ln w="15875"/>
  </c:spPr>
  <c:externalData r:id="rId3"/>
  <c:userShapes r:id="rId4"/>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522309711286239"/>
          <c:y val="0.18185148731408574"/>
          <c:w val="0.80804143800206862"/>
          <c:h val="0.5476339676290467"/>
        </c:manualLayout>
      </c:layout>
      <c:barChart>
        <c:barDir val="col"/>
        <c:grouping val="clustered"/>
        <c:ser>
          <c:idx val="0"/>
          <c:order val="0"/>
          <c:tx>
            <c:strRef>
              <c:f>LaSalle!$A$239</c:f>
              <c:strCache>
                <c:ptCount val="1"/>
                <c:pt idx="0">
                  <c:v>African American</c:v>
                </c:pt>
              </c:strCache>
            </c:strRef>
          </c:tx>
          <c:spPr>
            <a:solidFill>
              <a:srgbClr val="0070C0"/>
            </a:solidFill>
          </c:spPr>
          <c:cat>
            <c:numRef>
              <c:f>'[1]Template (1 team)'!$AB$15:$AF$15</c:f>
              <c:numCache>
                <c:formatCode>General</c:formatCode>
                <c:ptCount val="5"/>
                <c:pt idx="0">
                  <c:v>2005</c:v>
                </c:pt>
                <c:pt idx="1">
                  <c:v>2006</c:v>
                </c:pt>
                <c:pt idx="2">
                  <c:v>2007</c:v>
                </c:pt>
                <c:pt idx="3">
                  <c:v>2008</c:v>
                </c:pt>
                <c:pt idx="4">
                  <c:v>2009</c:v>
                </c:pt>
              </c:numCache>
            </c:numRef>
          </c:cat>
          <c:val>
            <c:numRef>
              <c:f>LaSalle!$B$246:$F$246</c:f>
              <c:numCache>
                <c:formatCode>0%</c:formatCode>
                <c:ptCount val="5"/>
                <c:pt idx="0">
                  <c:v>2.3622047244094488E-2</c:v>
                </c:pt>
                <c:pt idx="1">
                  <c:v>5.1094890510948912E-2</c:v>
                </c:pt>
                <c:pt idx="2">
                  <c:v>0.10370370370370371</c:v>
                </c:pt>
                <c:pt idx="3">
                  <c:v>5.0359712230215833E-2</c:v>
                </c:pt>
                <c:pt idx="4">
                  <c:v>0.1111111111111111</c:v>
                </c:pt>
              </c:numCache>
            </c:numRef>
          </c:val>
        </c:ser>
        <c:ser>
          <c:idx val="1"/>
          <c:order val="1"/>
          <c:tx>
            <c:strRef>
              <c:f>LaSalle!$A$240</c:f>
              <c:strCache>
                <c:ptCount val="1"/>
                <c:pt idx="0">
                  <c:v>Hispanic</c:v>
                </c:pt>
              </c:strCache>
            </c:strRef>
          </c:tx>
          <c:spPr>
            <a:solidFill>
              <a:srgbClr val="E46C0A"/>
            </a:solidFill>
          </c:spPr>
          <c:cat>
            <c:numRef>
              <c:f>'[1]Template (1 team)'!$AB$15:$AF$15</c:f>
              <c:numCache>
                <c:formatCode>General</c:formatCode>
                <c:ptCount val="5"/>
                <c:pt idx="0">
                  <c:v>2005</c:v>
                </c:pt>
                <c:pt idx="1">
                  <c:v>2006</c:v>
                </c:pt>
                <c:pt idx="2">
                  <c:v>2007</c:v>
                </c:pt>
                <c:pt idx="3">
                  <c:v>2008</c:v>
                </c:pt>
                <c:pt idx="4">
                  <c:v>2009</c:v>
                </c:pt>
              </c:numCache>
            </c:numRef>
          </c:cat>
          <c:val>
            <c:numRef>
              <c:f>LaSalle!$B$247:$F$247</c:f>
              <c:numCache>
                <c:formatCode>0%</c:formatCode>
                <c:ptCount val="5"/>
                <c:pt idx="0">
                  <c:v>3.1496062992125991E-2</c:v>
                </c:pt>
                <c:pt idx="1">
                  <c:v>4.3795620437956227E-2</c:v>
                </c:pt>
                <c:pt idx="2">
                  <c:v>5.1851851851851857E-2</c:v>
                </c:pt>
                <c:pt idx="3">
                  <c:v>5.7553956834532398E-2</c:v>
                </c:pt>
                <c:pt idx="4">
                  <c:v>3.7037037037037042E-2</c:v>
                </c:pt>
              </c:numCache>
            </c:numRef>
          </c:val>
        </c:ser>
        <c:ser>
          <c:idx val="2"/>
          <c:order val="2"/>
          <c:tx>
            <c:strRef>
              <c:f>LaSalle!$A$241</c:f>
              <c:strCache>
                <c:ptCount val="1"/>
                <c:pt idx="0">
                  <c:v>Caucasian</c:v>
                </c:pt>
              </c:strCache>
            </c:strRef>
          </c:tx>
          <c:spPr>
            <a:solidFill>
              <a:schemeClr val="accent2">
                <a:lumMod val="75000"/>
              </a:schemeClr>
            </a:solidFill>
          </c:spPr>
          <c:cat>
            <c:numRef>
              <c:f>'[1]Template (1 team)'!$AB$15:$AF$15</c:f>
              <c:numCache>
                <c:formatCode>General</c:formatCode>
                <c:ptCount val="5"/>
                <c:pt idx="0">
                  <c:v>2005</c:v>
                </c:pt>
                <c:pt idx="1">
                  <c:v>2006</c:v>
                </c:pt>
                <c:pt idx="2">
                  <c:v>2007</c:v>
                </c:pt>
                <c:pt idx="3">
                  <c:v>2008</c:v>
                </c:pt>
                <c:pt idx="4">
                  <c:v>2009</c:v>
                </c:pt>
              </c:numCache>
            </c:numRef>
          </c:cat>
          <c:val>
            <c:numRef>
              <c:f>LaSalle!$B$248:$F$248</c:f>
              <c:numCache>
                <c:formatCode>0%</c:formatCode>
                <c:ptCount val="5"/>
                <c:pt idx="0">
                  <c:v>0.94488188976377963</c:v>
                </c:pt>
                <c:pt idx="1">
                  <c:v>0.9051094890510949</c:v>
                </c:pt>
                <c:pt idx="2">
                  <c:v>0.84444444444444455</c:v>
                </c:pt>
                <c:pt idx="3">
                  <c:v>0.89208633093525158</c:v>
                </c:pt>
                <c:pt idx="4">
                  <c:v>0.85185185185185197</c:v>
                </c:pt>
              </c:numCache>
            </c:numRef>
          </c:val>
        </c:ser>
        <c:ser>
          <c:idx val="3"/>
          <c:order val="3"/>
          <c:cat>
            <c:strRef>
              <c:f>LaSalle!$A$239:$A$241</c:f>
              <c:strCache>
                <c:ptCount val="3"/>
                <c:pt idx="0">
                  <c:v>African American</c:v>
                </c:pt>
                <c:pt idx="1">
                  <c:v>Hispanic</c:v>
                </c:pt>
                <c:pt idx="2">
                  <c:v>Caucasian</c:v>
                </c:pt>
              </c:strCache>
            </c:strRef>
          </c:cat>
          <c:val>
            <c:numRef>
              <c:f>LaSalle!$A$242</c:f>
              <c:numCache>
                <c:formatCode>General</c:formatCode>
                <c:ptCount val="1"/>
                <c:pt idx="0">
                  <c:v>0</c:v>
                </c:pt>
              </c:numCache>
            </c:numRef>
          </c:val>
        </c:ser>
        <c:axId val="41834368"/>
        <c:axId val="41835904"/>
      </c:barChart>
      <c:catAx>
        <c:axId val="41834368"/>
        <c:scaling>
          <c:orientation val="minMax"/>
        </c:scaling>
        <c:axPos val="b"/>
        <c:numFmt formatCode="General" sourceLinked="1"/>
        <c:majorTickMark val="none"/>
        <c:tickLblPos val="nextTo"/>
        <c:txPr>
          <a:bodyPr/>
          <a:lstStyle/>
          <a:p>
            <a:pPr>
              <a:defRPr sz="1200"/>
            </a:pPr>
            <a:endParaRPr lang="en-US"/>
          </a:p>
        </c:txPr>
        <c:crossAx val="41835904"/>
        <c:crosses val="autoZero"/>
        <c:auto val="1"/>
        <c:lblAlgn val="ctr"/>
        <c:lblOffset val="100"/>
      </c:catAx>
      <c:valAx>
        <c:axId val="41835904"/>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41834368"/>
        <c:crosses val="autoZero"/>
        <c:crossBetween val="between"/>
        <c:majorUnit val="0.2"/>
      </c:valAx>
    </c:plotArea>
    <c:legend>
      <c:legendPos val="r"/>
      <c:legendEntry>
        <c:idx val="3"/>
        <c:delete val="1"/>
      </c:legendEntry>
      <c:layout>
        <c:manualLayout>
          <c:xMode val="edge"/>
          <c:yMode val="edge"/>
          <c:x val="0.75501710013521039"/>
          <c:y val="0.84198194737853016"/>
          <c:w val="0.23279666746202218"/>
          <c:h val="0.15801805262147162"/>
        </c:manualLayout>
      </c:layout>
      <c:txPr>
        <a:bodyPr/>
        <a:lstStyle/>
        <a:p>
          <a:pPr>
            <a:defRPr>
              <a:latin typeface="Arial" pitchFamily="34" charset="0"/>
              <a:cs typeface="Arial" pitchFamily="34" charset="0"/>
            </a:defRPr>
          </a:pPr>
          <a:endParaRPr lang="en-US"/>
        </a:p>
      </c:txPr>
    </c:legend>
    <c:plotVisOnly val="1"/>
  </c:chart>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_rels/drawing2.xml.rels><?xml version="1.0" encoding="UTF-8" standalone="yes"?>
<Relationships xmlns="http://schemas.openxmlformats.org/package/2006/relationships"><Relationship Id="rId1" Type="http://schemas.openxmlformats.org/officeDocument/2006/relationships/image" Target="../media/image3.png"/></Relationships>
</file>

<file path=ppt/drawings/_rels/drawing4.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0.00485</cdr:x>
      <cdr:y>0.00643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0.34091</cdr:x>
      <cdr:y>0.87136</cdr:y>
    </cdr:from>
    <cdr:to>
      <cdr:x>0.72917</cdr:x>
      <cdr:y>0.95176</cdr:y>
    </cdr:to>
    <cdr:sp macro="" textlink="">
      <cdr:nvSpPr>
        <cdr:cNvPr id="8" name="TextBox 1"/>
        <cdr:cNvSpPr txBox="1"/>
      </cdr:nvSpPr>
      <cdr:spPr>
        <a:xfrm xmlns:a="http://schemas.openxmlformats.org/drawingml/2006/main">
          <a:off x="1714486" y="3253472"/>
          <a:ext cx="1952637" cy="3001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0.26515</cdr:x>
      <cdr:y>0.01531</cdr:y>
    </cdr:from>
    <cdr:to>
      <cdr:x>0.78409</cdr:x>
      <cdr:y>0.19133</cdr:y>
    </cdr:to>
    <cdr:sp macro="" textlink="">
      <cdr:nvSpPr>
        <cdr:cNvPr id="9" name="TextBox 8"/>
        <cdr:cNvSpPr txBox="1"/>
      </cdr:nvSpPr>
      <cdr:spPr>
        <a:xfrm xmlns:a="http://schemas.openxmlformats.org/drawingml/2006/main">
          <a:off x="1333496" y="57398"/>
          <a:ext cx="2609853" cy="65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LaSalle County:</a:t>
          </a:r>
          <a:endParaRPr lang="en-US" sz="1800" dirty="0">
            <a:latin typeface="Arial" pitchFamily="34" charset="0"/>
            <a:cs typeface="Arial" pitchFamily="34" charset="0"/>
          </a:endParaRPr>
        </a:p>
        <a:p xmlns:a="http://schemas.openxmlformats.org/drawingml/2006/main">
          <a:pPr algn="ctr" rtl="0" fontAlgn="base"/>
          <a:r>
            <a:rPr lang="en-US" sz="1400" b="1" i="0" baseline="0" dirty="0">
              <a:latin typeface="Arial" pitchFamily="34" charset="0"/>
              <a:ea typeface="+mn-ea"/>
              <a:cs typeface="Arial" pitchFamily="34" charset="0"/>
            </a:rPr>
            <a:t>12 Month Permanency </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0.33712</cdr:x>
      <cdr:y>0.90365</cdr:y>
    </cdr:from>
    <cdr:to>
      <cdr:x>0.72538</cdr:x>
      <cdr:y>0.98698</cdr:y>
    </cdr:to>
    <cdr:sp macro="" textlink="">
      <cdr:nvSpPr>
        <cdr:cNvPr id="16" name="TextBox 1"/>
        <cdr:cNvSpPr txBox="1"/>
      </cdr:nvSpPr>
      <cdr:spPr>
        <a:xfrm xmlns:a="http://schemas.openxmlformats.org/drawingml/2006/main">
          <a:off x="1695444" y="3305187"/>
          <a:ext cx="1952637"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0.29356</cdr:x>
      <cdr:y>0.27225</cdr:y>
    </cdr:from>
    <cdr:to>
      <cdr:x>0.59848</cdr:x>
      <cdr:y>0.43194</cdr:y>
    </cdr:to>
    <cdr:sp macro="" textlink="">
      <cdr:nvSpPr>
        <cdr:cNvPr id="4"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0.27652</cdr:x>
      <cdr:y>0.01801</cdr:y>
    </cdr:from>
    <cdr:to>
      <cdr:x>0.83902</cdr:x>
      <cdr:y>0.2</cdr:y>
    </cdr:to>
    <cdr:sp macro="" textlink="">
      <cdr:nvSpPr>
        <cdr:cNvPr id="5" name="TextBox 4"/>
        <cdr:cNvSpPr txBox="1"/>
      </cdr:nvSpPr>
      <cdr:spPr>
        <a:xfrm xmlns:a="http://schemas.openxmlformats.org/drawingml/2006/main">
          <a:off x="2149224" y="82342"/>
          <a:ext cx="4371975" cy="8320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LaSalle</a:t>
          </a:r>
          <a:r>
            <a:rPr lang="en-US" sz="1800" dirty="0">
              <a:latin typeface="Arial" pitchFamily="34" charset="0"/>
              <a:cs typeface="Arial" pitchFamily="34" charset="0"/>
            </a:rPr>
            <a:t> </a:t>
          </a:r>
          <a:r>
            <a:rPr lang="en-US" sz="1800" b="1" i="0" baseline="0" dirty="0">
              <a:latin typeface="Arial" pitchFamily="34" charset="0"/>
              <a:ea typeface="+mn-ea"/>
              <a:cs typeface="Arial" pitchFamily="34" charset="0"/>
            </a:rPr>
            <a:t>County:</a:t>
          </a:r>
          <a:endParaRPr lang="en-US" sz="1800" dirty="0">
            <a:latin typeface="Arial" pitchFamily="34" charset="0"/>
            <a:cs typeface="Arial" pitchFamily="34" charset="0"/>
          </a:endParaRPr>
        </a:p>
        <a:p xmlns:a="http://schemas.openxmlformats.org/drawingml/2006/main">
          <a:pPr algn="ctr" rtl="0"/>
          <a:r>
            <a:rPr lang="en-US" sz="1400" b="1" i="0" baseline="0" dirty="0">
              <a:latin typeface="Arial" pitchFamily="34" charset="0"/>
              <a:ea typeface="+mn-ea"/>
              <a:cs typeface="Arial" pitchFamily="34" charset="0"/>
            </a:rPr>
            <a:t>24 Month Permanency</a:t>
          </a:r>
        </a:p>
        <a:p xmlns:a="http://schemas.openxmlformats.org/drawingml/2006/main">
          <a:pPr algn="ctr" rtl="0"/>
          <a:r>
            <a:rPr lang="en-US" sz="1200" i="1" baseline="0" dirty="0">
              <a:latin typeface="Arial" pitchFamily="34" charset="0"/>
              <a:ea typeface="+mn-ea"/>
              <a:cs typeface="Arial" pitchFamily="34" charset="0"/>
            </a:rPr>
            <a:t>Source:  CFRC 2009 </a:t>
          </a:r>
          <a:endParaRPr lang="en-US" sz="1200" i="1" dirty="0">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0.63258</cdr:x>
      <cdr:y>0.88802</cdr:y>
    </cdr:from>
    <cdr:to>
      <cdr:x>1</cdr:x>
      <cdr:y>0.97917</cdr:y>
    </cdr:to>
    <cdr:sp macro="" textlink="">
      <cdr:nvSpPr>
        <cdr:cNvPr id="5" name="TextBox 4"/>
        <cdr:cNvSpPr txBox="1"/>
      </cdr:nvSpPr>
      <cdr:spPr>
        <a:xfrm xmlns:a="http://schemas.openxmlformats.org/drawingml/2006/main">
          <a:off x="3181371" y="3248010"/>
          <a:ext cx="1847829" cy="333390"/>
        </a:xfrm>
        <a:prstGeom xmlns:a="http://schemas.openxmlformats.org/drawingml/2006/main" prst="rect">
          <a:avLst/>
        </a:prstGeom>
      </cdr:spPr>
      <cdr:txBody>
        <a:bodyPr xmlns:a="http://schemas.openxmlformats.org/drawingml/2006/main" vertOverflow="clip" wrap="square" tIns="0" bIns="0" rtlCol="0"/>
        <a:lstStyle xmlns:a="http://schemas.openxmlformats.org/drawingml/2006/main"/>
        <a:p xmlns:a="http://schemas.openxmlformats.org/drawingml/2006/main">
          <a:r>
            <a:rPr lang="en-US" sz="1000"/>
            <a:t>Child Population = Light colors</a:t>
          </a:r>
        </a:p>
        <a:p xmlns:a="http://schemas.openxmlformats.org/drawingml/2006/main">
          <a:r>
            <a:rPr lang="en-US" sz="1000"/>
            <a:t>Foster Care Population</a:t>
          </a:r>
          <a:r>
            <a:rPr lang="en-US" sz="1000" baseline="0"/>
            <a:t> = Dark colors</a:t>
          </a:r>
          <a:endParaRPr lang="en-US" sz="1000"/>
        </a:p>
      </cdr:txBody>
    </cdr:sp>
  </cdr:relSizeAnchor>
  <cdr:relSizeAnchor xmlns:cdr="http://schemas.openxmlformats.org/drawingml/2006/chartDrawing">
    <cdr:from>
      <cdr:x>0.00379</cdr:x>
      <cdr:y>0.00566</cdr:y>
    </cdr:from>
    <cdr:to>
      <cdr:x>0.98864</cdr:x>
      <cdr:y>0.25915</cdr:y>
    </cdr:to>
    <cdr:sp macro="" textlink="">
      <cdr:nvSpPr>
        <cdr:cNvPr id="6" name="TextBox 5"/>
        <cdr:cNvSpPr txBox="1"/>
      </cdr:nvSpPr>
      <cdr:spPr>
        <a:xfrm xmlns:a="http://schemas.openxmlformats.org/drawingml/2006/main">
          <a:off x="19050" y="21202"/>
          <a:ext cx="4953000" cy="9503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a:latin typeface="Arial" pitchFamily="34" charset="0"/>
              <a:ea typeface="+mn-ea"/>
              <a:cs typeface="Arial" pitchFamily="34" charset="0"/>
            </a:rPr>
            <a:t>LaSalle County:  </a:t>
          </a:r>
          <a:endParaRPr lang="en-US" sz="1800">
            <a:latin typeface="Arial" pitchFamily="34" charset="0"/>
            <a:cs typeface="Arial" pitchFamily="34" charset="0"/>
          </a:endParaRPr>
        </a:p>
        <a:p xmlns:a="http://schemas.openxmlformats.org/drawingml/2006/main">
          <a:pPr algn="ctr"/>
          <a:r>
            <a:rPr lang="en-US" sz="1400" b="1">
              <a:latin typeface="Arial" pitchFamily="34" charset="0"/>
              <a:ea typeface="+mn-ea"/>
              <a:cs typeface="Arial" pitchFamily="34" charset="0"/>
            </a:rPr>
            <a:t>Child</a:t>
          </a:r>
          <a:r>
            <a:rPr lang="en-US" sz="1400" b="1" baseline="0">
              <a:latin typeface="Arial" pitchFamily="34" charset="0"/>
              <a:ea typeface="+mn-ea"/>
              <a:cs typeface="Arial" pitchFamily="34" charset="0"/>
            </a:rPr>
            <a:t> Population vs. Foster Care Population by Race/Ethnicity</a:t>
          </a:r>
        </a:p>
        <a:p xmlns:a="http://schemas.openxmlformats.org/drawingml/2006/main">
          <a:pPr algn="ctr"/>
          <a:r>
            <a:rPr lang="en-US" sz="1200" b="0" i="1" baseline="0">
              <a:latin typeface="Arial" pitchFamily="34" charset="0"/>
              <a:ea typeface="+mn-ea"/>
              <a:cs typeface="Arial" pitchFamily="34" charset="0"/>
            </a:rPr>
            <a:t>Source:  Population data CFRC 2009, Care data QA 2010</a:t>
          </a:r>
          <a:endParaRPr lang="en-US" sz="1200" b="0" i="1">
            <a:latin typeface="Arial" pitchFamily="34" charset="0"/>
            <a:ea typeface="+mn-ea"/>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0.08712</cdr:x>
      <cdr:y>0.00254</cdr:y>
    </cdr:from>
    <cdr:to>
      <cdr:x>0.97917</cdr:x>
      <cdr:y>0.20046</cdr:y>
    </cdr:to>
    <cdr:sp macro="" textlink="">
      <cdr:nvSpPr>
        <cdr:cNvPr id="4" name="TextBox 3"/>
        <cdr:cNvSpPr txBox="1"/>
      </cdr:nvSpPr>
      <cdr:spPr>
        <a:xfrm xmlns:a="http://schemas.openxmlformats.org/drawingml/2006/main">
          <a:off x="438150" y="9525"/>
          <a:ext cx="4486275" cy="7420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LaSalle County: </a:t>
          </a:r>
          <a:endParaRPr lang="en-US" sz="1800" dirty="0">
            <a:latin typeface="Arial" pitchFamily="34" charset="0"/>
            <a:cs typeface="Arial" pitchFamily="34" charset="0"/>
          </a:endParaRPr>
        </a:p>
        <a:p xmlns:a="http://schemas.openxmlformats.org/drawingml/2006/main">
          <a:pPr algn="ctr" rtl="0" fontAlgn="base"/>
          <a:r>
            <a:rPr lang="en-US" sz="1400" b="1" i="0" baseline="0" dirty="0">
              <a:latin typeface="Arial" pitchFamily="34" charset="0"/>
              <a:ea typeface="+mn-ea"/>
              <a:cs typeface="Arial" pitchFamily="34" charset="0"/>
            </a:rPr>
            <a:t>Percentages of Children in Care by Race/Ethnicity</a:t>
          </a:r>
        </a:p>
        <a:p xmlns:a="http://schemas.openxmlformats.org/drawingml/2006/main">
          <a:pPr algn="ctr" rtl="0" fontAlgn="base"/>
          <a:r>
            <a:rPr lang="en-US" sz="1200" b="0" i="1" baseline="0" dirty="0">
              <a:latin typeface="Arial" pitchFamily="34" charset="0"/>
              <a:ea typeface="+mn-ea"/>
              <a:cs typeface="Arial" pitchFamily="34" charset="0"/>
            </a:rPr>
            <a:t>Source:  CFRC 2009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50482-EFBF-4FA0-BB41-DBC51E01AB74}" type="datetimeFigureOut">
              <a:rPr lang="en-US" smtClean="0"/>
              <a:pPr/>
              <a:t>10/8/2010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443B4A-39CA-4EAC-A781-110D5A1CAC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E5C34-DC6A-452C-A215-BB919B55F99B}" type="datetimeFigureOut">
              <a:rPr lang="en-US" smtClean="0"/>
              <a:pPr/>
              <a:t>10/8/2010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54F9F-BF9A-4ADA-BD61-EC00DB277B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7029D4-DB31-48A5-BD48-2C2583EB0D5B}" type="slidenum">
              <a:rPr lang="en-US"/>
              <a:pPr fontAlgn="base">
                <a:spcBef>
                  <a:spcPct val="0"/>
                </a:spcBef>
                <a:spcAft>
                  <a:spcPct val="0"/>
                </a:spcAft>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Somewhat</a:t>
            </a:r>
            <a:r>
              <a:rPr lang="en-US" baseline="0" dirty="0" smtClean="0"/>
              <a:t> higher percent of SGs than other counties. Important </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t>
            </a:r>
            <a:r>
              <a:rPr lang="en-US" dirty="0" smtClean="0"/>
              <a:t>12 month permanency has trended downward. 33%</a:t>
            </a:r>
            <a:r>
              <a:rPr lang="en-US" baseline="0" dirty="0" smtClean="0"/>
              <a:t> of k</a:t>
            </a:r>
            <a:r>
              <a:rPr lang="en-US" dirty="0" smtClean="0"/>
              <a:t>ids entering in 2004 was the high when 33% of kids achieved permanency but this was down to 23% for those entering in 2008</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24 Month permanency </a:t>
            </a:r>
            <a:r>
              <a:rPr lang="en-US" baseline="0" dirty="0" smtClean="0"/>
              <a:t>has gone down significantly as well. For those entering in 2007, just 29% of kids went home.  We don’t yet have the data for 2009 and 2010 but it would probably be useful for the group to discuss why rates are trending down.</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I used Hispanic as an example here to show that there can be disparity</a:t>
            </a:r>
            <a:r>
              <a:rPr lang="en-US" baseline="0" dirty="0" smtClean="0"/>
              <a:t> even if there is NOT </a:t>
            </a:r>
            <a:r>
              <a:rPr lang="en-US" baseline="0" dirty="0" err="1" smtClean="0"/>
              <a:t>disproportionality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a:t>
            </a:r>
            <a:r>
              <a:rPr lang="en-US" baseline="0" dirty="0" smtClean="0"/>
              <a:t>:  Its true that AA kids are overrepresented.  However just 20 AA kids were in care at the end of FY10.  So this is true, but we need to be cautious when there are so many more WH kids (149) than AA kids. </a:t>
            </a:r>
            <a:endParaRPr lang="en-US" baseline="0" dirty="0" smtClean="0"/>
          </a:p>
          <a:p>
            <a:r>
              <a:rPr lang="en-US" baseline="0" dirty="0" smtClean="0"/>
              <a:t>Next slides show this information graphically and over time.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This slide just illustrates the numbers given on the previous page.  Sometimes graphics make the </a:t>
            </a:r>
            <a:r>
              <a:rPr lang="en-US" baseline="0" dirty="0" err="1" smtClean="0"/>
              <a:t>disproportionality</a:t>
            </a:r>
            <a:r>
              <a:rPr lang="en-US" baseline="0" dirty="0" smtClean="0"/>
              <a:t> clearer.</a:t>
            </a:r>
          </a:p>
          <a:p>
            <a:r>
              <a:rPr lang="en-US" baseline="0" dirty="0" smtClean="0"/>
              <a:t>If there was NOT </a:t>
            </a:r>
            <a:r>
              <a:rPr lang="en-US" baseline="0" dirty="0" err="1" smtClean="0"/>
              <a:t>disproportionality</a:t>
            </a:r>
            <a:r>
              <a:rPr lang="en-US" baseline="0" dirty="0" smtClean="0"/>
              <a:t> the population bar and the foster care population bar would be identical within each group.</a:t>
            </a:r>
          </a:p>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a:t>
            </a:r>
            <a:r>
              <a:rPr lang="en-US" baseline="0" dirty="0" smtClean="0"/>
              <a:t> demonstrates that  </a:t>
            </a:r>
            <a:r>
              <a:rPr lang="en-US" dirty="0" smtClean="0"/>
              <a:t>African American children have been significantly </a:t>
            </a:r>
            <a:r>
              <a:rPr lang="en-US" i="1" dirty="0" smtClean="0"/>
              <a:t>overrepresented</a:t>
            </a:r>
            <a:r>
              <a:rPr lang="en-US" i="1" baseline="0" dirty="0" smtClean="0"/>
              <a:t> </a:t>
            </a:r>
            <a:r>
              <a:rPr lang="en-US" i="0" baseline="0" dirty="0" smtClean="0"/>
              <a:t> for </a:t>
            </a:r>
            <a:r>
              <a:rPr lang="en-US" i="0" dirty="0" smtClean="0"/>
              <a:t> several years. </a:t>
            </a:r>
            <a:r>
              <a:rPr lang="en-US" i="0" dirty="0" smtClean="0"/>
              <a:t>Again they are few kids in care, but in every year but 2005 they have</a:t>
            </a:r>
            <a:r>
              <a:rPr lang="en-US" i="0" baseline="0" dirty="0" smtClean="0"/>
              <a:t> been overrepresented.</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Again, caution is indicated since there are few AA kids. </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a:t>
            </a:r>
            <a:r>
              <a:rPr lang="en-US" dirty="0" smtClean="0"/>
              <a:t>:  Again, caution is indicated as there were only 20 AA</a:t>
            </a:r>
            <a:r>
              <a:rPr lang="en-US" baseline="0" dirty="0" smtClean="0"/>
              <a:t> kids in care.  That said, it is the case that only one kid went home.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a:t>
            </a:r>
            <a:r>
              <a:rPr lang="en-US" baseline="0" dirty="0" smtClean="0"/>
              <a:t> T</a:t>
            </a:r>
            <a:r>
              <a:rPr lang="en-US" dirty="0" smtClean="0"/>
              <a:t>his represents </a:t>
            </a:r>
            <a:r>
              <a:rPr lang="en-US" b="1" dirty="0" smtClean="0"/>
              <a:t>indicated reports </a:t>
            </a:r>
            <a:r>
              <a:rPr lang="en-US" b="0" dirty="0" smtClean="0"/>
              <a:t>n</a:t>
            </a:r>
            <a:r>
              <a:rPr lang="en-US" dirty="0" smtClean="0"/>
              <a:t>ot overall reports.</a:t>
            </a:r>
            <a:r>
              <a:rPr lang="en-US" baseline="0" dirty="0" smtClean="0"/>
              <a:t> </a:t>
            </a:r>
            <a:r>
              <a:rPr lang="en-US" dirty="0" smtClean="0"/>
              <a:t> You might want to remind attendees that this is State Fiscal</a:t>
            </a:r>
            <a:r>
              <a:rPr lang="en-US" baseline="0" dirty="0" smtClean="0"/>
              <a:t> Year 2010 data, covering July 1 2009 – June 30, 2010.</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 is where </a:t>
            </a:r>
            <a:r>
              <a:rPr lang="en-US" dirty="0" err="1" smtClean="0"/>
              <a:t>disproportionality</a:t>
            </a:r>
            <a:r>
              <a:rPr lang="en-US" baseline="0" dirty="0" smtClean="0"/>
              <a:t> </a:t>
            </a:r>
            <a:r>
              <a:rPr lang="en-US" baseline="0" dirty="0" smtClean="0"/>
              <a:t>can begin </a:t>
            </a:r>
            <a:r>
              <a:rPr lang="en-US" baseline="0" dirty="0" smtClean="0"/>
              <a:t>– with reporting.</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t>
            </a:r>
            <a:r>
              <a:rPr lang="en-US" dirty="0" smtClean="0"/>
              <a:t>92</a:t>
            </a:r>
            <a:r>
              <a:rPr lang="en-US" baseline="0" dirty="0" smtClean="0"/>
              <a:t> AA kids were reported and 35 indicated  (38%) compared to 432 reports for WH kids of which 432 (29%) were indicated.</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For</a:t>
            </a:r>
            <a:r>
              <a:rPr lang="en-US" baseline="0" dirty="0" smtClean="0"/>
              <a:t> FY10 at least, AA children who were indicated were slightly less likely to enter care than white children who were indicated.  That could be a sign that disparity (what happens to kids once they’re in the system) is less of a problem than </a:t>
            </a:r>
            <a:r>
              <a:rPr lang="en-US" baseline="0" dirty="0" err="1" smtClean="0"/>
              <a:t>disproportionality</a:t>
            </a:r>
            <a:r>
              <a:rPr lang="en-US" baseline="0" dirty="0" smtClean="0"/>
              <a:t> (who gets reported).</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a:t>
            </a:r>
            <a:r>
              <a:rPr lang="en-US" dirty="0" smtClean="0"/>
              <a:t>Note</a:t>
            </a:r>
            <a:r>
              <a:rPr lang="en-US" dirty="0" smtClean="0"/>
              <a:t>:  Again with such small numbers we have to be cautious in drawing</a:t>
            </a:r>
            <a:r>
              <a:rPr lang="en-US" baseline="0" dirty="0" smtClean="0"/>
              <a:t> conclusions.  It does seem legitimate to continue to watch to determine if AA kids consistently are less likely to have reunification as a goal and are consistently less likely to exit care.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a:t>
            </a:r>
            <a:r>
              <a:rPr lang="en-US" baseline="0" dirty="0" smtClean="0"/>
              <a:t>  </a:t>
            </a:r>
            <a:r>
              <a:rPr lang="en-US" baseline="0" dirty="0" smtClean="0"/>
              <a:t>This is where you can list the issues you want the group </a:t>
            </a:r>
            <a:r>
              <a:rPr lang="en-US" baseline="0" smtClean="0"/>
              <a:t>to discuss.</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You might consider the implications of having law enforcement as such an</a:t>
            </a:r>
            <a:r>
              <a:rPr lang="en-US" baseline="0" dirty="0" smtClean="0"/>
              <a:t> important player in reports and indications when you discuss issues at the end of the presentation.</a:t>
            </a:r>
          </a:p>
          <a:p>
            <a:r>
              <a:rPr lang="en-US" baseline="0" dirty="0" smtClean="0"/>
              <a:t>To clarify – the previous page shows what percent of all the indicated reports come from which </a:t>
            </a:r>
            <a:r>
              <a:rPr lang="en-US" baseline="0" dirty="0" smtClean="0"/>
              <a:t>reporters and shows that the bulk of indicated </a:t>
            </a:r>
            <a:r>
              <a:rPr lang="en-US" baseline="0" dirty="0" err="1" smtClean="0"/>
              <a:t>reprorts</a:t>
            </a:r>
            <a:r>
              <a:rPr lang="en-US" baseline="0" dirty="0" smtClean="0"/>
              <a:t> come from law enforcement. </a:t>
            </a:r>
            <a:r>
              <a:rPr lang="en-US" baseline="0" dirty="0" smtClean="0"/>
              <a:t>This slide reports that law enforcement reports are most likely to be indicated in the first </a:t>
            </a:r>
            <a:r>
              <a:rPr lang="en-US" baseline="0" dirty="0" smtClean="0"/>
              <a:t>place and medical reporters have high rates of indication as well.</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  May want to explore at the conclusion of the presentation why so many older youth are in care in LaSalle County </a:t>
            </a:r>
            <a:r>
              <a:rPr lang="en-US" baseline="0" dirty="0" smtClean="0"/>
              <a:t>(19%) </a:t>
            </a:r>
            <a:r>
              <a:rPr lang="en-US" baseline="0" dirty="0" smtClean="0"/>
              <a:t>a larger percent than in </a:t>
            </a:r>
            <a:r>
              <a:rPr lang="en-US" baseline="0" dirty="0" smtClean="0"/>
              <a:t>most other counties. Is </a:t>
            </a:r>
            <a:r>
              <a:rPr lang="en-US" baseline="0" dirty="0" smtClean="0"/>
              <a:t>it youth who recently entered care? </a:t>
            </a:r>
            <a:r>
              <a:rPr lang="en-US" baseline="0" dirty="0" smtClean="0"/>
              <a:t>Or are these youth </a:t>
            </a:r>
            <a:r>
              <a:rPr lang="en-US" baseline="0" dirty="0" smtClean="0"/>
              <a:t>who have been in care a long time and permanency was never achieved?  May want to consider how Subsidized Guardianship might be a resource for some of these youth.</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t>
            </a:r>
            <a:r>
              <a:rPr lang="en-US" dirty="0" smtClean="0"/>
              <a:t>Just an observation – most counties have more kids with kin than in</a:t>
            </a:r>
            <a:r>
              <a:rPr lang="en-US" baseline="0" dirty="0" smtClean="0"/>
              <a:t> traditional care – not the case for LaSalle.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03FBAB-6E85-4F21-B59B-A4239CC5D320}" type="datetime1">
              <a:rPr lang="en-US" smtClean="0"/>
              <a:pPr/>
              <a:t>10/8/2010</a:t>
            </a:fld>
            <a:endParaRPr lang="en-US"/>
          </a:p>
        </p:txBody>
      </p:sp>
      <p:sp>
        <p:nvSpPr>
          <p:cNvPr id="17" name="Footer Placeholder 16"/>
          <p:cNvSpPr>
            <a:spLocks noGrp="1"/>
          </p:cNvSpPr>
          <p:nvPr>
            <p:ph type="ftr" sz="quarter" idx="11"/>
          </p:nvPr>
        </p:nvSpPr>
        <p:spPr/>
        <p:txBody>
          <a:bodyPr/>
          <a:lstStyle/>
          <a:p>
            <a:r>
              <a:rPr lang="en-US" dirty="0" smtClean="0"/>
              <a:t>LaSalle County</a:t>
            </a: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95AEEAE-4E80-414E-BD48-1F1D73053C0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1FEA56-791F-4D14-81D1-FCE504138262}" type="datetime1">
              <a:rPr lang="en-US" smtClean="0"/>
              <a:pPr/>
              <a:t>10/8/2010</a:t>
            </a:fld>
            <a:endParaRPr lang="en-US"/>
          </a:p>
        </p:txBody>
      </p:sp>
      <p:sp>
        <p:nvSpPr>
          <p:cNvPr id="5" name="Footer Placeholder 4"/>
          <p:cNvSpPr>
            <a:spLocks noGrp="1"/>
          </p:cNvSpPr>
          <p:nvPr>
            <p:ph type="ftr" sz="quarter" idx="11"/>
          </p:nvPr>
        </p:nvSpPr>
        <p:spPr/>
        <p:txBody>
          <a:bodyPr/>
          <a:lstStyle/>
          <a:p>
            <a:r>
              <a:rPr lang="en-US" dirty="0" smtClean="0"/>
              <a:t>LaSalle County</a:t>
            </a:r>
            <a:endParaRPr lang="en-US" dirty="0"/>
          </a:p>
        </p:txBody>
      </p:sp>
      <p:sp>
        <p:nvSpPr>
          <p:cNvPr id="6" name="Slide Number Placeholder 5"/>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B115B3-6299-41B2-A4A9-CE49FA11B5A8}" type="datetime1">
              <a:rPr lang="en-US" smtClean="0"/>
              <a:pPr/>
              <a:t>10/8/2010</a:t>
            </a:fld>
            <a:endParaRPr lang="en-US"/>
          </a:p>
        </p:txBody>
      </p:sp>
      <p:sp>
        <p:nvSpPr>
          <p:cNvPr id="5" name="Footer Placeholder 4"/>
          <p:cNvSpPr>
            <a:spLocks noGrp="1"/>
          </p:cNvSpPr>
          <p:nvPr>
            <p:ph type="ftr" sz="quarter" idx="11"/>
          </p:nvPr>
        </p:nvSpPr>
        <p:spPr/>
        <p:txBody>
          <a:bodyPr/>
          <a:lstStyle/>
          <a:p>
            <a:r>
              <a:rPr lang="en-US" dirty="0" smtClean="0"/>
              <a:t>LaSalle County</a:t>
            </a:r>
            <a:endParaRPr lang="en-US" dirty="0"/>
          </a:p>
        </p:txBody>
      </p:sp>
      <p:sp>
        <p:nvSpPr>
          <p:cNvPr id="6" name="Slide Number Placeholder 5"/>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BE366B-BAF8-457E-9803-24DE603702A7}" type="datetime1">
              <a:rPr lang="en-US" smtClean="0"/>
              <a:pPr/>
              <a:t>10/8/2010</a:t>
            </a:fld>
            <a:endParaRPr lang="en-US"/>
          </a:p>
        </p:txBody>
      </p:sp>
      <p:sp>
        <p:nvSpPr>
          <p:cNvPr id="5" name="Footer Placeholder 4"/>
          <p:cNvSpPr>
            <a:spLocks noGrp="1"/>
          </p:cNvSpPr>
          <p:nvPr>
            <p:ph type="ftr" sz="quarter" idx="11"/>
          </p:nvPr>
        </p:nvSpPr>
        <p:spPr/>
        <p:txBody>
          <a:bodyPr/>
          <a:lstStyle/>
          <a:p>
            <a:r>
              <a:rPr lang="en-US" dirty="0" smtClean="0"/>
              <a:t>LaSalle County</a:t>
            </a:r>
            <a:endParaRPr lang="en-US" dirty="0"/>
          </a:p>
        </p:txBody>
      </p:sp>
      <p:sp>
        <p:nvSpPr>
          <p:cNvPr id="6" name="Slide Number Placeholder 5"/>
          <p:cNvSpPr>
            <a:spLocks noGrp="1"/>
          </p:cNvSpPr>
          <p:nvPr>
            <p:ph type="sldNum" sz="quarter" idx="12"/>
          </p:nvPr>
        </p:nvSpPr>
        <p:spPr/>
        <p:txBody>
          <a:bodyPr/>
          <a:lstStyle/>
          <a:p>
            <a:fld id="{B95AEEAE-4E80-414E-BD48-1F1D73053C0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CF1F85-DFB6-42EB-9E7F-5549FC5C0BDB}" type="datetime1">
              <a:rPr lang="en-US" smtClean="0"/>
              <a:pPr/>
              <a:t>10/8/2010</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dirty="0" smtClean="0"/>
              <a:t>LaSalle County</a:t>
            </a: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95AEEAE-4E80-414E-BD48-1F1D73053C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6B8F6A-A6EB-4662-ACB6-107197441C7E}" type="datetime1">
              <a:rPr lang="en-US" smtClean="0"/>
              <a:pPr/>
              <a:t>10/8/2010</a:t>
            </a:fld>
            <a:endParaRPr lang="en-US"/>
          </a:p>
        </p:txBody>
      </p:sp>
      <p:sp>
        <p:nvSpPr>
          <p:cNvPr id="6" name="Footer Placeholder 5"/>
          <p:cNvSpPr>
            <a:spLocks noGrp="1"/>
          </p:cNvSpPr>
          <p:nvPr>
            <p:ph type="ftr" sz="quarter" idx="11"/>
          </p:nvPr>
        </p:nvSpPr>
        <p:spPr/>
        <p:txBody>
          <a:bodyPr/>
          <a:lstStyle/>
          <a:p>
            <a:r>
              <a:rPr lang="en-US" dirty="0" smtClean="0"/>
              <a:t>LaSalle County</a:t>
            </a:r>
            <a:endParaRPr lang="en-US" dirty="0"/>
          </a:p>
        </p:txBody>
      </p:sp>
      <p:sp>
        <p:nvSpPr>
          <p:cNvPr id="7" name="Slide Number Placeholder 6"/>
          <p:cNvSpPr>
            <a:spLocks noGrp="1"/>
          </p:cNvSpPr>
          <p:nvPr>
            <p:ph type="sldNum" sz="quarter" idx="12"/>
          </p:nvPr>
        </p:nvSpPr>
        <p:spPr/>
        <p:txBody>
          <a:bodyPr/>
          <a:lstStyle/>
          <a:p>
            <a:fld id="{B95AEEAE-4E80-414E-BD48-1F1D73053C0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ED6C54-90EF-4148-BF9A-0F21F79CEE03}" type="datetime1">
              <a:rPr lang="en-US" smtClean="0"/>
              <a:pPr/>
              <a:t>10/8/2010</a:t>
            </a:fld>
            <a:endParaRPr lang="en-US"/>
          </a:p>
        </p:txBody>
      </p:sp>
      <p:sp>
        <p:nvSpPr>
          <p:cNvPr id="8" name="Footer Placeholder 7"/>
          <p:cNvSpPr>
            <a:spLocks noGrp="1"/>
          </p:cNvSpPr>
          <p:nvPr>
            <p:ph type="ftr" sz="quarter" idx="11"/>
          </p:nvPr>
        </p:nvSpPr>
        <p:spPr/>
        <p:txBody>
          <a:bodyPr/>
          <a:lstStyle/>
          <a:p>
            <a:r>
              <a:rPr lang="en-US" dirty="0" smtClean="0"/>
              <a:t>LaSalle County</a:t>
            </a:r>
            <a:endParaRPr lang="en-US" dirty="0"/>
          </a:p>
        </p:txBody>
      </p:sp>
      <p:sp>
        <p:nvSpPr>
          <p:cNvPr id="9" name="Slide Number Placeholder 8"/>
          <p:cNvSpPr>
            <a:spLocks noGrp="1"/>
          </p:cNvSpPr>
          <p:nvPr>
            <p:ph type="sldNum" sz="quarter" idx="12"/>
          </p:nvPr>
        </p:nvSpPr>
        <p:spPr/>
        <p:txBody>
          <a:bodyPr/>
          <a:lstStyle/>
          <a:p>
            <a:fld id="{B95AEEAE-4E80-414E-BD48-1F1D73053C0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A52452-F901-4999-BE71-F14D4C634B46}" type="datetime1">
              <a:rPr lang="en-US" smtClean="0"/>
              <a:pPr/>
              <a:t>10/8/2010</a:t>
            </a:fld>
            <a:endParaRPr lang="en-US"/>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5" name="Slide Number Placeholder 4"/>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562C8-1F28-4F9D-88FA-E699D85A1D09}" type="datetime1">
              <a:rPr lang="en-US" smtClean="0"/>
              <a:pPr/>
              <a:t>10/8/2010</a:t>
            </a:fld>
            <a:endParaRPr lang="en-US"/>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Slide Number Placeholder 3"/>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69F1A2-C09A-49E6-899C-DEF439A8A8DD}" type="datetime1">
              <a:rPr lang="en-US" smtClean="0"/>
              <a:pPr/>
              <a:t>10/8/2010</a:t>
            </a:fld>
            <a:endParaRPr lang="en-US"/>
          </a:p>
        </p:txBody>
      </p:sp>
      <p:sp>
        <p:nvSpPr>
          <p:cNvPr id="6" name="Footer Placeholder 5"/>
          <p:cNvSpPr>
            <a:spLocks noGrp="1"/>
          </p:cNvSpPr>
          <p:nvPr>
            <p:ph type="ftr" sz="quarter" idx="11"/>
          </p:nvPr>
        </p:nvSpPr>
        <p:spPr/>
        <p:txBody>
          <a:bodyPr/>
          <a:lstStyle/>
          <a:p>
            <a:r>
              <a:rPr lang="en-US" dirty="0" smtClean="0"/>
              <a:t>LaSalle County</a:t>
            </a:r>
            <a:endParaRPr lang="en-US" dirty="0"/>
          </a:p>
        </p:txBody>
      </p:sp>
      <p:sp>
        <p:nvSpPr>
          <p:cNvPr id="7" name="Slide Number Placeholder 6"/>
          <p:cNvSpPr>
            <a:spLocks noGrp="1"/>
          </p:cNvSpPr>
          <p:nvPr>
            <p:ph type="sldNum" sz="quarter" idx="12"/>
          </p:nvPr>
        </p:nvSpPr>
        <p:spPr/>
        <p:txBody>
          <a:bodyPr/>
          <a:lstStyle/>
          <a:p>
            <a:fld id="{B95AEEAE-4E80-414E-BD48-1F1D73053C0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FEE175-BFEE-4594-A2BB-5DE204152A4F}" type="datetime1">
              <a:rPr lang="en-US" smtClean="0"/>
              <a:pPr/>
              <a:t>10/8/2010</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dirty="0" smtClean="0"/>
              <a:t>LaSalle County</a:t>
            </a: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95AEEAE-4E80-414E-BD48-1F1D73053C0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E524F76-7F80-401B-97BC-05571E211C76}" type="datetime1">
              <a:rPr lang="en-US" smtClean="0"/>
              <a:pPr/>
              <a:t>10/8/2010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LaSalle County</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5AEEAE-4E80-414E-BD48-1F1D73053C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543800" cy="2209800"/>
          </a:xfrm>
          <a:solidFill>
            <a:schemeClr val="tx2">
              <a:lumMod val="50000"/>
            </a:schemeClr>
          </a:solidFill>
          <a:scene3d>
            <a:camera prst="perspectiveRelaxedModerately"/>
            <a:lightRig rig="threePt" dir="t"/>
          </a:scene3d>
          <a:sp3d>
            <a:bevelT prst="angle"/>
          </a:sp3d>
        </p:spPr>
        <p:style>
          <a:lnRef idx="0">
            <a:scrgbClr r="0" g="0" b="0"/>
          </a:lnRef>
          <a:fillRef idx="1002">
            <a:schemeClr val="lt2"/>
          </a:fillRef>
          <a:effectRef idx="0">
            <a:scrgbClr r="0" g="0" b="0"/>
          </a:effectRef>
          <a:fontRef idx="major"/>
        </p:style>
        <p:txBody>
          <a:bodyPr rtlCol="0">
            <a:normAutofit fontScale="90000"/>
          </a:bodyPr>
          <a:lstStyle/>
          <a:p>
            <a:pPr fontAlgn="auto">
              <a:spcAft>
                <a:spcPts val="0"/>
              </a:spcAft>
              <a:defRPr/>
            </a:pPr>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Talking About </a:t>
            </a:r>
            <a:r>
              <a:rPr lang="en-US" sz="53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PERMANENCY</a:t>
            </a:r>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 in Our Community</a:t>
            </a:r>
            <a:endParaRPr lang="en-US" sz="4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endParaRPr>
          </a:p>
        </p:txBody>
      </p:sp>
      <p:sp>
        <p:nvSpPr>
          <p:cNvPr id="33" name="Content Placeholder 32"/>
          <p:cNvSpPr>
            <a:spLocks noGrp="1"/>
          </p:cNvSpPr>
          <p:nvPr>
            <p:ph idx="1"/>
          </p:nvPr>
        </p:nvSpPr>
        <p:spPr>
          <a:xfrm>
            <a:off x="0" y="3048000"/>
            <a:ext cx="4572000" cy="3657600"/>
          </a:xfrm>
          <a:solidFill>
            <a:schemeClr val="accent1"/>
          </a:solidFill>
          <a:ln/>
          <a:sp3d>
            <a:bevelT w="63500" h="25400" prst="angle"/>
          </a:sp3d>
        </p:spPr>
        <p:style>
          <a:lnRef idx="0">
            <a:schemeClr val="dk1"/>
          </a:lnRef>
          <a:fillRef idx="3">
            <a:schemeClr val="dk1"/>
          </a:fillRef>
          <a:effectRef idx="3">
            <a:schemeClr val="dk1"/>
          </a:effectRef>
          <a:fontRef idx="minor">
            <a:schemeClr val="lt1"/>
          </a:fontRef>
        </p:style>
        <p:txBody>
          <a:bodyPr rtlCol="0">
            <a:normAutofit/>
          </a:bodyPr>
          <a:lstStyle/>
          <a:p>
            <a:pPr fontAlgn="auto">
              <a:spcAft>
                <a:spcPts val="0"/>
              </a:spcAft>
              <a:buFont typeface="Arial" pitchFamily="34" charset="0"/>
              <a:buNone/>
              <a:defRPr/>
            </a:pPr>
            <a:endParaRPr lang="en-US" sz="4000" dirty="0" smtClean="0">
              <a:solidFill>
                <a:schemeClr val="tx2"/>
              </a:solidFill>
            </a:endParaRPr>
          </a:p>
          <a:p>
            <a:pPr fontAlgn="auto">
              <a:spcAft>
                <a:spcPts val="0"/>
              </a:spcAft>
              <a:buFont typeface="Arial" pitchFamily="34" charset="0"/>
              <a:buNone/>
              <a:defRPr/>
            </a:pPr>
            <a:r>
              <a:rPr lang="en-US" sz="4000" dirty="0" smtClean="0">
                <a:solidFill>
                  <a:schemeClr val="tx2"/>
                </a:solidFill>
              </a:rPr>
              <a:t>  </a:t>
            </a:r>
            <a:r>
              <a:rPr lang="en-US" sz="4000" b="1" dirty="0" smtClean="0">
                <a:solidFill>
                  <a:schemeClr val="tx2">
                    <a:lumMod val="75000"/>
                  </a:schemeClr>
                </a:solidFill>
              </a:rPr>
              <a:t>What Does the DATA Tell Us?</a:t>
            </a:r>
          </a:p>
          <a:p>
            <a:pPr fontAlgn="auto">
              <a:spcAft>
                <a:spcPts val="0"/>
              </a:spcAft>
              <a:buFont typeface="Arial" pitchFamily="34" charset="0"/>
              <a:buNone/>
              <a:defRPr/>
            </a:pPr>
            <a:endParaRPr lang="en-US" sz="4000" b="1" dirty="0" smtClean="0">
              <a:solidFill>
                <a:schemeClr val="tx2">
                  <a:lumMod val="75000"/>
                </a:schemeClr>
              </a:solidFill>
            </a:endParaRPr>
          </a:p>
          <a:p>
            <a:pPr fontAlgn="auto">
              <a:spcAft>
                <a:spcPts val="0"/>
              </a:spcAft>
              <a:buFont typeface="Arial" pitchFamily="34" charset="0"/>
              <a:buNone/>
              <a:defRPr/>
            </a:pPr>
            <a:r>
              <a:rPr lang="en-US" sz="3600" b="1" dirty="0" smtClean="0">
                <a:solidFill>
                  <a:schemeClr val="tx2">
                    <a:lumMod val="75000"/>
                  </a:schemeClr>
                </a:solidFill>
              </a:rPr>
              <a:t>LaSalle County</a:t>
            </a:r>
            <a:endParaRPr lang="en-US" sz="3600" b="1" dirty="0">
              <a:solidFill>
                <a:schemeClr val="tx2">
                  <a:lumMod val="75000"/>
                </a:schemeClr>
              </a:solidFill>
            </a:endParaRPr>
          </a:p>
        </p:txBody>
      </p:sp>
      <p:pic>
        <p:nvPicPr>
          <p:cNvPr id="63" name="Picture 62" descr="TwoAfricanAmericanBoys.jpg"/>
          <p:cNvPicPr>
            <a:picLocks noChangeAspect="1"/>
          </p:cNvPicPr>
          <p:nvPr/>
        </p:nvPicPr>
        <p:blipFill>
          <a:blip r:embed="rId3" cstate="print"/>
          <a:stretch>
            <a:fillRect/>
          </a:stretch>
        </p:blipFill>
        <p:spPr>
          <a:xfrm>
            <a:off x="4883103" y="3429000"/>
            <a:ext cx="4260897" cy="2919412"/>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bg/>
                                          </p:spTgt>
                                        </p:tgtEl>
                                        <p:attrNameLst>
                                          <p:attrName>style.visibility</p:attrName>
                                        </p:attrNameLst>
                                      </p:cBhvr>
                                      <p:to>
                                        <p:strVal val="visible"/>
                                      </p:to>
                                    </p:set>
                                    <p:anim calcmode="lin" valueType="num">
                                      <p:cBhvr additive="base">
                                        <p:cTn id="7" dur="500" fill="hold"/>
                                        <p:tgtEl>
                                          <p:spTgt spid="3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
                                            <p:txEl>
                                              <p:pRg st="1" end="1"/>
                                            </p:txEl>
                                          </p:spTgt>
                                        </p:tgtEl>
                                        <p:attrNameLst>
                                          <p:attrName>style.visibility</p:attrName>
                                        </p:attrNameLst>
                                      </p:cBhvr>
                                      <p:to>
                                        <p:strVal val="visible"/>
                                      </p:to>
                                    </p:set>
                                    <p:anim calcmode="lin" valueType="num">
                                      <p:cBhvr additive="base">
                                        <p:cTn id="13" dur="500" fill="hold"/>
                                        <p:tgtEl>
                                          <p:spTgt spid="3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
                                            <p:txEl>
                                              <p:pRg st="3" end="3"/>
                                            </p:txEl>
                                          </p:spTgt>
                                        </p:tgtEl>
                                        <p:attrNameLst>
                                          <p:attrName>style.visibility</p:attrName>
                                        </p:attrNameLst>
                                      </p:cBhvr>
                                      <p:to>
                                        <p:strVal val="visible"/>
                                      </p:to>
                                    </p:set>
                                    <p:anim calcmode="lin" valueType="num">
                                      <p:cBhvr additive="base">
                                        <p:cTn id="19" dur="500" fill="hold"/>
                                        <p:tgtEl>
                                          <p:spTgt spid="3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Where are Children Placed?*</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endParaRPr lang="en-US" sz="3000" dirty="0" smtClean="0">
              <a:latin typeface="+mj-lt"/>
            </a:endParaRPr>
          </a:p>
          <a:p>
            <a:pPr>
              <a:buNone/>
            </a:pPr>
            <a:r>
              <a:rPr lang="en-US" sz="12800" dirty="0" smtClean="0">
                <a:latin typeface="+mj-lt"/>
              </a:rPr>
              <a:t>-  with kin (34%)</a:t>
            </a:r>
          </a:p>
          <a:p>
            <a:pPr>
              <a:buNone/>
            </a:pPr>
            <a:r>
              <a:rPr lang="en-US" sz="12800" dirty="0" smtClean="0">
                <a:latin typeface="+mj-lt"/>
              </a:rPr>
              <a:t> </a:t>
            </a:r>
          </a:p>
          <a:p>
            <a:pPr>
              <a:buNone/>
            </a:pPr>
            <a:r>
              <a:rPr lang="en-US" sz="12800" dirty="0" smtClean="0">
                <a:latin typeface="+mj-lt"/>
              </a:rPr>
              <a:t>-  traditional  foster care (40%) </a:t>
            </a:r>
          </a:p>
          <a:p>
            <a:pPr>
              <a:buNone/>
            </a:pPr>
            <a:endParaRPr lang="en-US" sz="12800" dirty="0" smtClean="0">
              <a:latin typeface="+mj-lt"/>
            </a:endParaRPr>
          </a:p>
          <a:p>
            <a:pPr>
              <a:buNone/>
            </a:pPr>
            <a:r>
              <a:rPr lang="en-US" sz="12800" dirty="0" smtClean="0">
                <a:latin typeface="+mj-lt"/>
              </a:rPr>
              <a:t>-  specialized care (16%) </a:t>
            </a:r>
          </a:p>
          <a:p>
            <a:pPr>
              <a:buNone/>
            </a:pPr>
            <a:endParaRPr lang="en-US" sz="12800" dirty="0" smtClean="0">
              <a:latin typeface="+mj-lt"/>
            </a:endParaRPr>
          </a:p>
          <a:p>
            <a:pPr>
              <a:buNone/>
            </a:pPr>
            <a:r>
              <a:rPr lang="en-US" sz="12800" dirty="0" smtClean="0">
                <a:latin typeface="+mj-lt"/>
              </a:rPr>
              <a:t>-  institution/group care (10%)</a:t>
            </a:r>
          </a:p>
          <a:p>
            <a:pPr>
              <a:buNone/>
            </a:pPr>
            <a:endParaRPr lang="en-US" sz="12800" dirty="0" smtClean="0"/>
          </a:p>
          <a:p>
            <a:pPr>
              <a:buNone/>
            </a:pPr>
            <a:r>
              <a:rPr lang="en-US" sz="8000" dirty="0" smtClean="0"/>
              <a:t>* QA data combines foster and relative care, thus this information is from </a:t>
            </a:r>
            <a:r>
              <a:rPr lang="en-US" sz="8000" u="sng" dirty="0" smtClean="0"/>
              <a:t>CFRC </a:t>
            </a:r>
            <a:r>
              <a:rPr lang="en-US" sz="8000" dirty="0" smtClean="0"/>
              <a:t>for FY09.</a:t>
            </a:r>
          </a:p>
          <a:p>
            <a:pPr>
              <a:buNone/>
            </a:pPr>
            <a:endParaRPr lang="en-US" sz="8000" dirty="0" smtClean="0"/>
          </a:p>
          <a:p>
            <a:pPr>
              <a:buNone/>
            </a:pPr>
            <a:endParaRPr lang="en-US" sz="8000"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was Permanency Achieved For Children in 2010?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lnSpcReduction="10000"/>
          </a:bodyPr>
          <a:lstStyle/>
          <a:p>
            <a:pPr>
              <a:buNone/>
            </a:pPr>
            <a:r>
              <a:rPr lang="en-US" sz="3200" dirty="0" smtClean="0">
                <a:latin typeface="+mj-lt"/>
              </a:rPr>
              <a:t>60 children achieved permanency in FY10</a:t>
            </a:r>
          </a:p>
          <a:p>
            <a:pPr>
              <a:buNone/>
            </a:pPr>
            <a:endParaRPr lang="en-US" sz="3200" dirty="0" smtClean="0">
              <a:latin typeface="+mj-lt"/>
            </a:endParaRPr>
          </a:p>
          <a:p>
            <a:pPr>
              <a:buNone/>
              <a:tabLst>
                <a:tab pos="5140325" algn="r"/>
                <a:tab pos="6858000" algn="r"/>
              </a:tabLst>
            </a:pPr>
            <a:r>
              <a:rPr lang="en-US" sz="3200" dirty="0" smtClean="0">
                <a:latin typeface="+mj-lt"/>
              </a:rPr>
              <a:t>Reunification	34	57%</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Adoption	18	30%</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Subsidized Guardianship	8	13%</a:t>
            </a:r>
            <a:endParaRPr lang="en-US" sz="2000" dirty="0" smtClean="0">
              <a:latin typeface="+mj-lt"/>
            </a:endParaRPr>
          </a:p>
          <a:p>
            <a:pPr>
              <a:buNone/>
            </a:pPr>
            <a:endParaRPr lang="en-US" sz="1800" i="1" dirty="0" smtClean="0"/>
          </a:p>
          <a:p>
            <a:pPr>
              <a:buNone/>
            </a:pPr>
            <a:r>
              <a:rPr lang="en-US" sz="2000" i="1" dirty="0" smtClean="0"/>
              <a:t>Source: DCFS QA FY 2010</a:t>
            </a:r>
          </a:p>
          <a:p>
            <a:pPr>
              <a:buNone/>
            </a:pPr>
            <a:endParaRPr lang="en-US" sz="1800" dirty="0" smtClean="0"/>
          </a:p>
          <a:p>
            <a:pPr>
              <a:buNone/>
            </a:pP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have Permanency Rates Changed over Time?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6" name="TextBox 5"/>
          <p:cNvSpPr txBox="1"/>
          <p:nvPr/>
        </p:nvSpPr>
        <p:spPr>
          <a:xfrm>
            <a:off x="4038600" y="2057400"/>
            <a:ext cx="1914525" cy="369332"/>
          </a:xfrm>
          <a:prstGeom prst="rect">
            <a:avLst/>
          </a:prstGeom>
          <a:noFill/>
        </p:spPr>
        <p:txBody>
          <a:bodyPr wrap="square" rtlCol="0">
            <a:spAutoFit/>
          </a:bodyPr>
          <a:lstStyle/>
          <a:p>
            <a:r>
              <a:rPr lang="en-US" i="1" dirty="0" smtClean="0"/>
              <a:t>Source:  CFRC 2009</a:t>
            </a:r>
            <a:endParaRPr lang="en-US" i="1" dirty="0"/>
          </a:p>
        </p:txBody>
      </p:sp>
      <p:graphicFrame>
        <p:nvGraphicFramePr>
          <p:cNvPr id="9" name="Content Placeholder 8"/>
          <p:cNvGraphicFramePr>
            <a:graphicFrameLocks noGrp="1"/>
          </p:cNvGraphicFramePr>
          <p:nvPr>
            <p:ph sz="quarter" idx="1"/>
          </p:nvPr>
        </p:nvGraphicFramePr>
        <p:xfrm>
          <a:off x="914400" y="1524000"/>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have 24 Month Permanency Rates Changed Over Time?</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graphicFrame>
        <p:nvGraphicFramePr>
          <p:cNvPr id="9" name="Content Placeholder 8"/>
          <p:cNvGraphicFramePr>
            <a:graphicFrameLocks noGrp="1"/>
          </p:cNvGraphicFramePr>
          <p:nvPr>
            <p:ph sz="quarter" idx="1"/>
          </p:nvPr>
        </p:nvGraphicFramePr>
        <p:xfrm>
          <a:off x="685800" y="1371600"/>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a:solidFill>
            <a:schemeClr val="accent1"/>
          </a:solidFill>
        </p:spPr>
        <p:txBody>
          <a:bodyPr>
            <a:normAutofit fontScale="90000"/>
          </a:bodyPr>
          <a:lstStyle/>
          <a:p>
            <a:r>
              <a:rPr lang="en-US" dirty="0" smtClean="0">
                <a:solidFill>
                  <a:schemeClr val="bg1"/>
                </a:solidFill>
              </a:rPr>
              <a:t>What are the Permanency Trends in our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lnSpcReduction="10000"/>
          </a:bodyPr>
          <a:lstStyle/>
          <a:p>
            <a:pPr>
              <a:buNone/>
            </a:pPr>
            <a:r>
              <a:rPr lang="en-US" dirty="0" smtClean="0">
                <a:latin typeface="+mj-lt"/>
              </a:rPr>
              <a:t>Over the last 5 years, LaSalle County has seen a decline in 12 month permanency, ranging from 33% to 20%.  For the last two most recent years with data available, 23% of youth achieved permanency within 12 months of placement.</a:t>
            </a:r>
          </a:p>
          <a:p>
            <a:pPr>
              <a:buNone/>
            </a:pPr>
            <a:endParaRPr lang="en-US" dirty="0" smtClean="0">
              <a:latin typeface="+mj-lt"/>
            </a:endParaRPr>
          </a:p>
          <a:p>
            <a:pPr>
              <a:buNone/>
            </a:pPr>
            <a:r>
              <a:rPr lang="en-US" dirty="0" smtClean="0">
                <a:latin typeface="+mj-lt"/>
              </a:rPr>
              <a:t>24 month permanency has shown a steady decline in permanency from 60% for those who entered care in FY2003 to 29% for those who entered care in 2007.</a:t>
            </a:r>
          </a:p>
          <a:p>
            <a:pPr>
              <a:buNone/>
            </a:pPr>
            <a:endParaRPr lang="en-US" dirty="0" smtClean="0"/>
          </a:p>
          <a:p>
            <a:pPr>
              <a:buNone/>
            </a:pPr>
            <a:r>
              <a:rPr lang="en-US" sz="2400" i="1" dirty="0" smtClean="0"/>
              <a:t>Source: CFRC 2009.  [Such data are not yet available from QA]</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err="1" smtClean="0">
                <a:solidFill>
                  <a:schemeClr val="bg1"/>
                </a:solidFill>
              </a:rPr>
              <a:t>Disproportionality</a:t>
            </a:r>
            <a:r>
              <a:rPr lang="en-US" dirty="0" smtClean="0">
                <a:solidFill>
                  <a:schemeClr val="bg1"/>
                </a:solidFill>
              </a:rPr>
              <a:t> and Disparity</a:t>
            </a:r>
            <a:br>
              <a:rPr lang="en-US" dirty="0" smtClean="0">
                <a:solidFill>
                  <a:schemeClr val="bg1"/>
                </a:solidFill>
              </a:rPr>
            </a:br>
            <a:r>
              <a:rPr lang="en-US" dirty="0" smtClean="0">
                <a:solidFill>
                  <a:schemeClr val="bg1"/>
                </a:solidFill>
              </a:rPr>
              <a:t>              in our Action Team Area</a:t>
            </a:r>
            <a:endParaRPr lang="en-US" dirty="0"/>
          </a:p>
        </p:txBody>
      </p:sp>
      <p:sp>
        <p:nvSpPr>
          <p:cNvPr id="3" name="Footer Placeholder 2"/>
          <p:cNvSpPr>
            <a:spLocks noGrp="1"/>
          </p:cNvSpPr>
          <p:nvPr>
            <p:ph type="ftr" sz="quarter" idx="11"/>
          </p:nvPr>
        </p:nvSpPr>
        <p:spPr/>
        <p:txBody>
          <a:bodyPr/>
          <a:lstStyle/>
          <a:p>
            <a:r>
              <a:rPr lang="en-US" smtClean="0"/>
              <a:t>Peoria County</a:t>
            </a:r>
            <a:endParaRPr lang="en-US"/>
          </a:p>
        </p:txBody>
      </p:sp>
      <p:sp>
        <p:nvSpPr>
          <p:cNvPr id="4" name="Content Placeholder 3"/>
          <p:cNvSpPr>
            <a:spLocks noGrp="1"/>
          </p:cNvSpPr>
          <p:nvPr>
            <p:ph sz="quarter" idx="1"/>
          </p:nvPr>
        </p:nvSpPr>
        <p:spPr/>
        <p:txBody>
          <a:bodyPr>
            <a:normAutofit fontScale="47500" lnSpcReduction="20000"/>
          </a:bodyPr>
          <a:lstStyle/>
          <a:p>
            <a:pPr>
              <a:buNone/>
            </a:pPr>
            <a:r>
              <a:rPr lang="en-US" sz="4200" b="1" dirty="0" smtClean="0">
                <a:solidFill>
                  <a:schemeClr val="tx2"/>
                </a:solidFill>
                <a:latin typeface="+mj-lt"/>
              </a:rPr>
              <a:t>DISPROPORTIONALITY: </a:t>
            </a:r>
          </a:p>
          <a:p>
            <a:pPr>
              <a:buNone/>
            </a:pPr>
            <a:r>
              <a:rPr lang="en-US" sz="4200" dirty="0" smtClean="0">
                <a:solidFill>
                  <a:schemeClr val="tx2"/>
                </a:solidFill>
                <a:latin typeface="+mj-lt"/>
              </a:rPr>
              <a:t>    The percentage of children in a population as compared to the percentage of children in the same group in the child welfare system.</a:t>
            </a:r>
            <a:r>
              <a:rPr lang="en-US" sz="4200" dirty="0" smtClean="0">
                <a:latin typeface="+mj-lt"/>
              </a:rPr>
              <a:t> </a:t>
            </a:r>
          </a:p>
          <a:p>
            <a:pPr>
              <a:buNone/>
            </a:pPr>
            <a:endParaRPr lang="en-US" sz="2800" dirty="0" smtClean="0">
              <a:latin typeface="+mj-lt"/>
            </a:endParaRPr>
          </a:p>
          <a:p>
            <a:pPr>
              <a:buNone/>
            </a:pPr>
            <a:r>
              <a:rPr lang="en-US" sz="3300" b="1" i="1" dirty="0" smtClean="0">
                <a:latin typeface="+mj-lt"/>
              </a:rPr>
              <a:t>For example, if 25% of the children in a county were African American, then 25% of those in foster care should be African American, all things being equal.  That would be </a:t>
            </a:r>
            <a:r>
              <a:rPr lang="en-US" sz="3300" b="1" i="1" u="sng" dirty="0" smtClean="0">
                <a:latin typeface="+mj-lt"/>
              </a:rPr>
              <a:t>proportional</a:t>
            </a:r>
            <a:r>
              <a:rPr lang="en-US" sz="3300" b="1" i="1" dirty="0" smtClean="0">
                <a:latin typeface="+mj-lt"/>
              </a:rPr>
              <a:t>.  If these percents differ there is </a:t>
            </a:r>
            <a:r>
              <a:rPr lang="en-US" sz="3300" b="1" i="1" dirty="0" err="1" smtClean="0">
                <a:latin typeface="+mj-lt"/>
              </a:rPr>
              <a:t>disproportionality</a:t>
            </a:r>
            <a:r>
              <a:rPr lang="en-US" sz="3300" b="1" i="1" dirty="0" smtClean="0">
                <a:latin typeface="+mj-lt"/>
              </a:rPr>
              <a:t>.</a:t>
            </a:r>
            <a:r>
              <a:rPr lang="en-US" sz="3300" b="1" i="1" u="sng" dirty="0" smtClean="0">
                <a:latin typeface="+mj-lt"/>
              </a:rPr>
              <a:t>  </a:t>
            </a:r>
            <a:endParaRPr lang="en-US" sz="3300" b="1" i="1" dirty="0" smtClean="0">
              <a:latin typeface="+mj-lt"/>
            </a:endParaRPr>
          </a:p>
          <a:p>
            <a:pPr>
              <a:buNone/>
            </a:pPr>
            <a:endParaRPr lang="en-US" sz="2800" dirty="0" smtClean="0">
              <a:solidFill>
                <a:schemeClr val="tx2"/>
              </a:solidFill>
              <a:latin typeface="+mj-lt"/>
            </a:endParaRPr>
          </a:p>
          <a:p>
            <a:pPr>
              <a:buNone/>
            </a:pPr>
            <a:endParaRPr lang="en-US" sz="2800" dirty="0" smtClean="0">
              <a:solidFill>
                <a:schemeClr val="tx2"/>
              </a:solidFill>
              <a:latin typeface="+mj-lt"/>
            </a:endParaRPr>
          </a:p>
          <a:p>
            <a:pPr>
              <a:buNone/>
            </a:pPr>
            <a:r>
              <a:rPr lang="en-US" sz="4200" b="1" dirty="0" smtClean="0">
                <a:solidFill>
                  <a:schemeClr val="tx2"/>
                </a:solidFill>
                <a:latin typeface="+mj-lt"/>
              </a:rPr>
              <a:t>DISPARITY: </a:t>
            </a:r>
          </a:p>
          <a:p>
            <a:pPr>
              <a:buNone/>
            </a:pPr>
            <a:r>
              <a:rPr lang="en-US" sz="4200" dirty="0" smtClean="0">
                <a:solidFill>
                  <a:schemeClr val="tx2"/>
                </a:solidFill>
                <a:latin typeface="+mj-lt"/>
              </a:rPr>
              <a:t>Unequal treatment and/or outcomes when comparing children of color to non-minority children.</a:t>
            </a:r>
          </a:p>
          <a:p>
            <a:pPr>
              <a:buNone/>
            </a:pPr>
            <a:endParaRPr lang="en-US" sz="3200" dirty="0" smtClean="0">
              <a:solidFill>
                <a:schemeClr val="tx2"/>
              </a:solidFill>
              <a:latin typeface="+mj-lt"/>
            </a:endParaRPr>
          </a:p>
          <a:p>
            <a:pPr>
              <a:buNone/>
            </a:pPr>
            <a:r>
              <a:rPr lang="en-US" sz="2400" i="1" dirty="0" smtClean="0">
                <a:latin typeface="+mj-lt"/>
              </a:rPr>
              <a:t> </a:t>
            </a:r>
            <a:r>
              <a:rPr lang="en-US" sz="3400" b="1" i="1" dirty="0" smtClean="0">
                <a:latin typeface="+mj-lt"/>
              </a:rPr>
              <a:t>For example, if Hispanic children are less likely to achieve permanency than white children then there is disparity -  disparate outcomes by race/ethnicity</a:t>
            </a:r>
            <a:endParaRPr lang="en-US" sz="3400" b="1" i="1" dirty="0" smtClean="0">
              <a:solidFill>
                <a:schemeClr val="tx2"/>
              </a:solidFill>
              <a:latin typeface="+mj-lt"/>
            </a:endParaRPr>
          </a:p>
          <a:p>
            <a:pPr>
              <a:buNone/>
            </a:pPr>
            <a:endParaRPr lang="en-US" sz="2400" dirty="0" smtClean="0">
              <a:solidFill>
                <a:schemeClr val="tx2"/>
              </a:solidFill>
              <a:latin typeface="+mj-lt"/>
            </a:endParaRPr>
          </a:p>
          <a:p>
            <a:pPr>
              <a:buFont typeface="Wingdings" pitchFamily="2" charset="2"/>
              <a:buNone/>
            </a:pPr>
            <a:r>
              <a:rPr lang="en-US" sz="2400" dirty="0" smtClean="0">
                <a:solidFill>
                  <a:schemeClr val="tx2"/>
                </a:solidFill>
                <a:latin typeface="+mj-lt"/>
              </a:rPr>
              <a:t>    </a:t>
            </a:r>
            <a:endParaRPr lang="en-US"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solidFill>
            <a:schemeClr val="accent1"/>
          </a:solidFill>
        </p:spPr>
        <p:txBody>
          <a:bodyPr>
            <a:normAutofit fontScale="90000"/>
          </a:bodyPr>
          <a:lstStyle/>
          <a:p>
            <a:r>
              <a:rPr lang="en-US" sz="3600" dirty="0" smtClean="0">
                <a:solidFill>
                  <a:schemeClr val="bg1"/>
                </a:solidFill>
              </a:rPr>
              <a:t>Is There </a:t>
            </a:r>
            <a:r>
              <a:rPr lang="en-US" sz="3600" dirty="0" err="1" smtClean="0">
                <a:solidFill>
                  <a:schemeClr val="bg1"/>
                </a:solidFill>
              </a:rPr>
              <a:t>Disproportionality</a:t>
            </a:r>
            <a:r>
              <a:rPr lang="en-US" sz="3600" dirty="0" smtClean="0">
                <a:solidFill>
                  <a:schemeClr val="bg1"/>
                </a:solidFill>
              </a:rPr>
              <a:t> in LaSalle County?</a:t>
            </a:r>
            <a:endParaRPr lang="en-US" sz="3600" dirty="0">
              <a:solidFill>
                <a:schemeClr val="bg1"/>
              </a:solidFill>
            </a:endParaRPr>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sz="3100" b="1" dirty="0" smtClean="0">
                <a:solidFill>
                  <a:srgbClr val="FF0000"/>
                </a:solidFill>
                <a:latin typeface="+mj-lt"/>
              </a:rPr>
              <a:t>YES.  </a:t>
            </a:r>
            <a:r>
              <a:rPr lang="en-US" sz="3100" dirty="0" smtClean="0">
                <a:solidFill>
                  <a:srgbClr val="FF0000"/>
                </a:solidFill>
                <a:latin typeface="+mj-lt"/>
              </a:rPr>
              <a:t>African American children continue to be </a:t>
            </a:r>
            <a:r>
              <a:rPr lang="en-US" sz="3100" i="1" dirty="0" smtClean="0">
                <a:solidFill>
                  <a:srgbClr val="FF0000"/>
                </a:solidFill>
                <a:latin typeface="+mj-lt"/>
              </a:rPr>
              <a:t>overrepresented </a:t>
            </a:r>
            <a:r>
              <a:rPr lang="en-US" sz="3100" dirty="0" smtClean="0">
                <a:solidFill>
                  <a:srgbClr val="FF0000"/>
                </a:solidFill>
                <a:latin typeface="+mj-lt"/>
              </a:rPr>
              <a:t>among children in care in our County.</a:t>
            </a:r>
          </a:p>
          <a:p>
            <a:pPr>
              <a:buNone/>
            </a:pPr>
            <a:endParaRPr lang="en-US" sz="3100" dirty="0" smtClean="0">
              <a:solidFill>
                <a:srgbClr val="00B050"/>
              </a:solidFill>
              <a:latin typeface="+mj-lt"/>
            </a:endParaRPr>
          </a:p>
          <a:p>
            <a:pPr>
              <a:buNone/>
            </a:pPr>
            <a:r>
              <a:rPr lang="en-US" sz="3100" dirty="0" smtClean="0">
                <a:latin typeface="+mj-lt"/>
              </a:rPr>
              <a:t>2% of the child population is African American, compared to 11% of those in care. </a:t>
            </a:r>
          </a:p>
          <a:p>
            <a:pPr>
              <a:buNone/>
            </a:pPr>
            <a:endParaRPr lang="en-US" sz="3100" dirty="0" smtClean="0">
              <a:latin typeface="+mj-lt"/>
            </a:endParaRPr>
          </a:p>
          <a:p>
            <a:pPr>
              <a:buNone/>
            </a:pPr>
            <a:r>
              <a:rPr lang="en-US" sz="3100" dirty="0" smtClean="0">
                <a:latin typeface="+mj-lt"/>
              </a:rPr>
              <a:t>86% of the child population is White, compared to 84% of those in care.</a:t>
            </a:r>
          </a:p>
          <a:p>
            <a:pPr>
              <a:buNone/>
            </a:pPr>
            <a:endParaRPr lang="en-US" sz="3100" dirty="0" smtClean="0">
              <a:latin typeface="+mj-lt"/>
            </a:endParaRPr>
          </a:p>
          <a:p>
            <a:pPr>
              <a:buNone/>
            </a:pPr>
            <a:r>
              <a:rPr lang="en-US" sz="3100" dirty="0" smtClean="0">
                <a:latin typeface="+mj-lt"/>
              </a:rPr>
              <a:t>11% of the child population is Hispanic, compared to 4% of those in care</a:t>
            </a:r>
          </a:p>
          <a:p>
            <a:pPr>
              <a:buNone/>
            </a:pPr>
            <a:endParaRPr lang="en-US" sz="3100" dirty="0" smtClean="0">
              <a:latin typeface="+mj-lt"/>
            </a:endParaRPr>
          </a:p>
          <a:p>
            <a:pPr>
              <a:buNone/>
            </a:pPr>
            <a:r>
              <a:rPr lang="en-US" sz="3100" dirty="0" smtClean="0">
                <a:latin typeface="+mj-lt"/>
              </a:rPr>
              <a:t>This overrepresentation of African American children has been the trend for many years.</a:t>
            </a:r>
          </a:p>
          <a:p>
            <a:pPr>
              <a:buNone/>
            </a:pPr>
            <a:endParaRPr lang="en-US" sz="2100" dirty="0" smtClean="0">
              <a:solidFill>
                <a:srgbClr val="FF0000"/>
              </a:solidFill>
            </a:endParaRPr>
          </a:p>
          <a:p>
            <a:pPr>
              <a:buNone/>
            </a:pPr>
            <a:endParaRPr lang="en-US" sz="2100" dirty="0" smtClean="0"/>
          </a:p>
          <a:p>
            <a:pPr>
              <a:buNone/>
            </a:pPr>
            <a:r>
              <a:rPr lang="en-US" sz="3000" i="1" dirty="0" smtClean="0"/>
              <a:t>Source: 2009 population data come from CFRC, 2010 placement data from QA</a:t>
            </a:r>
            <a:endParaRPr lang="en-US" sz="3000" dirty="0" smtClean="0"/>
          </a:p>
          <a:p>
            <a:pPr>
              <a:buNone/>
            </a:pP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14400" y="5638800"/>
            <a:ext cx="3962400" cy="990600"/>
          </a:xfrm>
        </p:spPr>
        <p:txBody>
          <a:bodyPr/>
          <a:lstStyle/>
          <a:p>
            <a:endParaRPr lang="en-US" dirty="0" smtClean="0"/>
          </a:p>
          <a:p>
            <a:r>
              <a:rPr lang="en-US" dirty="0" smtClean="0"/>
              <a:t>LaSalle County</a:t>
            </a:r>
            <a:endParaRPr lang="en-US" dirty="0"/>
          </a:p>
        </p:txBody>
      </p:sp>
      <p:sp>
        <p:nvSpPr>
          <p:cNvPr id="4" name="TextBox 3"/>
          <p:cNvSpPr txBox="1"/>
          <p:nvPr/>
        </p:nvSpPr>
        <p:spPr>
          <a:xfrm>
            <a:off x="1143000" y="457200"/>
            <a:ext cx="7010400" cy="707886"/>
          </a:xfrm>
          <a:prstGeom prst="rect">
            <a:avLst/>
          </a:prstGeom>
          <a:solidFill>
            <a:schemeClr val="accent1"/>
          </a:solidFill>
        </p:spPr>
        <p:txBody>
          <a:bodyPr wrap="square" rtlCol="0">
            <a:spAutoFit/>
          </a:bodyPr>
          <a:lstStyle/>
          <a:p>
            <a:r>
              <a:rPr lang="en-US" sz="4000" dirty="0" err="1" smtClean="0">
                <a:solidFill>
                  <a:schemeClr val="bg1"/>
                </a:solidFill>
                <a:latin typeface="+mj-lt"/>
              </a:rPr>
              <a:t>Disproportionality</a:t>
            </a:r>
            <a:endParaRPr lang="en-US" sz="4000" dirty="0">
              <a:solidFill>
                <a:schemeClr val="bg1"/>
              </a:solidFill>
              <a:latin typeface="+mj-lt"/>
            </a:endParaRPr>
          </a:p>
        </p:txBody>
      </p:sp>
      <p:graphicFrame>
        <p:nvGraphicFramePr>
          <p:cNvPr id="6" name="Chart 5"/>
          <p:cNvGraphicFramePr/>
          <p:nvPr/>
        </p:nvGraphicFramePr>
        <p:xfrm>
          <a:off x="1371600" y="1219200"/>
          <a:ext cx="6477000" cy="482830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LaSalle County</a:t>
            </a:r>
            <a:endParaRPr lang="en-US" dirty="0"/>
          </a:p>
        </p:txBody>
      </p:sp>
      <p:sp>
        <p:nvSpPr>
          <p:cNvPr id="4" name="Rectangle 3"/>
          <p:cNvSpPr/>
          <p:nvPr/>
        </p:nvSpPr>
        <p:spPr>
          <a:xfrm>
            <a:off x="762000" y="609600"/>
            <a:ext cx="7010400" cy="707886"/>
          </a:xfrm>
          <a:prstGeom prst="rect">
            <a:avLst/>
          </a:prstGeom>
          <a:solidFill>
            <a:schemeClr val="accent1"/>
          </a:solidFill>
        </p:spPr>
        <p:txBody>
          <a:bodyPr wrap="square">
            <a:spAutoFit/>
          </a:bodyPr>
          <a:lstStyle/>
          <a:p>
            <a:r>
              <a:rPr lang="en-US" sz="4000" dirty="0" err="1" smtClean="0">
                <a:solidFill>
                  <a:schemeClr val="bg1"/>
                </a:solidFill>
                <a:latin typeface="+mj-lt"/>
              </a:rPr>
              <a:t>Disproportionality</a:t>
            </a:r>
            <a:r>
              <a:rPr lang="en-US" sz="4000" dirty="0" smtClean="0">
                <a:solidFill>
                  <a:schemeClr val="bg1"/>
                </a:solidFill>
                <a:latin typeface="+mj-lt"/>
              </a:rPr>
              <a:t> Over Time</a:t>
            </a:r>
            <a:endParaRPr lang="en-US" sz="4000" dirty="0">
              <a:solidFill>
                <a:schemeClr val="bg1"/>
              </a:solidFill>
              <a:latin typeface="+mj-lt"/>
            </a:endParaRPr>
          </a:p>
        </p:txBody>
      </p:sp>
      <p:graphicFrame>
        <p:nvGraphicFramePr>
          <p:cNvPr id="6" name="Chart 5"/>
          <p:cNvGraphicFramePr/>
          <p:nvPr/>
        </p:nvGraphicFramePr>
        <p:xfrm>
          <a:off x="990600" y="1295400"/>
          <a:ext cx="6501161" cy="48463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LaSalle County</a:t>
            </a:r>
            <a:endParaRPr lang="en-US" dirty="0"/>
          </a:p>
        </p:txBody>
      </p:sp>
      <p:sp>
        <p:nvSpPr>
          <p:cNvPr id="3" name="Title 1"/>
          <p:cNvSpPr txBox="1">
            <a:spLocks/>
          </p:cNvSpPr>
          <p:nvPr/>
        </p:nvSpPr>
        <p:spPr>
          <a:xfrm>
            <a:off x="914400" y="274638"/>
            <a:ext cx="7772400" cy="1143000"/>
          </a:xfrm>
          <a:prstGeom prst="rect">
            <a:avLst/>
          </a:prstGeom>
          <a:solidFill>
            <a:schemeClr val="accent1"/>
          </a:solidFill>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bg1"/>
                </a:solidFill>
                <a:effectLst/>
                <a:uLnTx/>
                <a:uFillTx/>
                <a:latin typeface="+mj-lt"/>
                <a:ea typeface="+mj-ea"/>
                <a:cs typeface="+mj-cs"/>
              </a:rPr>
              <a:t>Are There Differences</a:t>
            </a:r>
            <a:r>
              <a:rPr kumimoji="0" lang="en-US" sz="3800" b="0" i="0" u="none" strike="noStrike" kern="1200" cap="none" spc="0" normalizeH="0" noProof="0" dirty="0" smtClean="0">
                <a:ln>
                  <a:noFill/>
                </a:ln>
                <a:solidFill>
                  <a:schemeClr val="bg1"/>
                </a:solidFill>
                <a:effectLst/>
                <a:uLnTx/>
                <a:uFillTx/>
                <a:latin typeface="+mj-lt"/>
                <a:ea typeface="+mj-ea"/>
                <a:cs typeface="+mj-cs"/>
              </a:rPr>
              <a:t> in </a:t>
            </a:r>
            <a:r>
              <a:rPr kumimoji="0" lang="en-US" sz="3800" b="0" i="0" u="none" strike="noStrike" kern="1200" cap="none" spc="0" normalizeH="0" baseline="0" noProof="0" dirty="0" smtClean="0">
                <a:ln>
                  <a:noFill/>
                </a:ln>
                <a:solidFill>
                  <a:schemeClr val="bg1"/>
                </a:solidFill>
                <a:effectLst/>
                <a:uLnTx/>
                <a:uFillTx/>
                <a:latin typeface="+mj-lt"/>
                <a:ea typeface="+mj-ea"/>
                <a:cs typeface="+mj-cs"/>
              </a:rPr>
              <a:t>Permanency Goals by Race?* </a:t>
            </a:r>
            <a:endParaRPr kumimoji="0" lang="en-US" sz="3800" b="0" i="0" u="none" strike="noStrike" kern="1200" cap="none" spc="0" normalizeH="0" baseline="0" noProof="0" dirty="0">
              <a:ln>
                <a:noFill/>
              </a:ln>
              <a:solidFill>
                <a:schemeClr val="bg1"/>
              </a:solidFill>
              <a:effectLst/>
              <a:uLnTx/>
              <a:uFillTx/>
              <a:latin typeface="+mj-lt"/>
              <a:ea typeface="+mj-ea"/>
              <a:cs typeface="+mj-cs"/>
            </a:endParaRPr>
          </a:p>
        </p:txBody>
      </p:sp>
      <p:sp>
        <p:nvSpPr>
          <p:cNvPr id="4" name="Content Placeholder 2"/>
          <p:cNvSpPr txBox="1">
            <a:spLocks/>
          </p:cNvSpPr>
          <p:nvPr/>
        </p:nvSpPr>
        <p:spPr>
          <a:xfrm>
            <a:off x="914400" y="1447800"/>
            <a:ext cx="7772400" cy="4800600"/>
          </a:xfrm>
          <a:prstGeom prst="rect">
            <a:avLst/>
          </a:prstGeom>
        </p:spPr>
        <p:txBody>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000" b="1" dirty="0" smtClean="0">
                <a:solidFill>
                  <a:srgbClr val="FF0000"/>
                </a:solidFill>
                <a:latin typeface="+mj-lt"/>
              </a:rPr>
              <a:t>YES</a:t>
            </a:r>
            <a:r>
              <a:rPr lang="en-US" sz="2600" noProof="0" dirty="0" smtClean="0">
                <a:solidFill>
                  <a:srgbClr val="FF0000"/>
                </a:solidFill>
              </a:rPr>
              <a:t>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dirty="0" smtClean="0">
                <a:solidFill>
                  <a:srgbClr val="00B050"/>
                </a:solidFill>
                <a:latin typeface="+mj-lt"/>
              </a:rPr>
              <a:t>				</a:t>
            </a:r>
            <a:r>
              <a:rPr lang="en-US" sz="2000" u="sng" noProof="0" dirty="0" smtClean="0">
                <a:latin typeface="+mj-lt"/>
              </a:rPr>
              <a:t>African </a:t>
            </a:r>
            <a:r>
              <a:rPr lang="en-US" sz="2000" u="sng" dirty="0" smtClean="0">
                <a:latin typeface="+mj-lt"/>
              </a:rPr>
              <a:t>American</a:t>
            </a:r>
            <a:r>
              <a:rPr lang="en-US" sz="2000" dirty="0" smtClean="0">
                <a:latin typeface="+mj-lt"/>
              </a:rPr>
              <a:t>	           </a:t>
            </a:r>
            <a:r>
              <a:rPr lang="en-US" sz="2000" u="sng" dirty="0" smtClean="0">
                <a:latin typeface="+mj-lt"/>
              </a:rPr>
              <a:t>       White   </a:t>
            </a:r>
            <a:r>
              <a:rPr lang="en-US" sz="800" u="sng" dirty="0" smtClean="0">
                <a:latin typeface="+mj-lt"/>
              </a:rPr>
              <a:t>.</a:t>
            </a:r>
            <a:r>
              <a:rPr lang="en-US" sz="2000" u="sng" dirty="0" smtClean="0">
                <a:latin typeface="+mj-lt"/>
              </a:rPr>
              <a:t>   </a:t>
            </a:r>
            <a:endParaRPr lang="en-US" sz="2000" u="sng" noProof="0" dirty="0" smtClean="0">
              <a:latin typeface="+mj-lt"/>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433763" algn="r"/>
                <a:tab pos="4287838" algn="r"/>
                <a:tab pos="5597525" algn="r"/>
                <a:tab pos="6461125" algn="r"/>
              </a:tabLst>
              <a:defRPr/>
            </a:pPr>
            <a:r>
              <a:rPr lang="en-US" sz="2000" noProof="0" dirty="0" smtClean="0">
                <a:latin typeface="+mj-lt"/>
              </a:rPr>
              <a:t>Reunification	9	47%	78	66%</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433763" algn="r"/>
                <a:tab pos="4287838" algn="r"/>
                <a:tab pos="5597525" algn="r"/>
                <a:tab pos="6461125" algn="r"/>
              </a:tabLst>
              <a:defRPr/>
            </a:pPr>
            <a:r>
              <a:rPr kumimoji="0" lang="en-US" sz="2000" b="0" u="none" strike="noStrike" kern="1200" cap="none" spc="0" normalizeH="0" baseline="0" dirty="0" smtClean="0">
                <a:ln>
                  <a:noFill/>
                </a:ln>
                <a:effectLst/>
                <a:uLnTx/>
                <a:uFillTx/>
                <a:latin typeface="+mj-lt"/>
                <a:ea typeface="+mn-ea"/>
                <a:cs typeface="+mn-cs"/>
              </a:rPr>
              <a:t>Adoption	8	42</a:t>
            </a:r>
            <a:r>
              <a:rPr kumimoji="0" lang="en-US" sz="2000" b="0" u="none" strike="noStrike" kern="1200" cap="none" spc="0" normalizeH="0" dirty="0" smtClean="0">
                <a:ln>
                  <a:noFill/>
                </a:ln>
                <a:effectLst/>
                <a:uLnTx/>
                <a:uFillTx/>
                <a:latin typeface="+mj-lt"/>
                <a:ea typeface="+mn-ea"/>
                <a:cs typeface="+mn-cs"/>
              </a:rPr>
              <a:t>%	18	15%</a:t>
            </a:r>
            <a:endParaRPr kumimoji="0" lang="en-US" sz="2000" b="0" u="none" strike="noStrike" kern="1200" cap="none" spc="0" normalizeH="0" baseline="0" dirty="0" smtClean="0">
              <a:ln>
                <a:noFill/>
              </a:ln>
              <a:effectLst/>
              <a:uLnTx/>
              <a:uFillTx/>
              <a:latin typeface="+mj-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433763" algn="r"/>
                <a:tab pos="4287838" algn="r"/>
                <a:tab pos="5597525" algn="r"/>
                <a:tab pos="6461125" algn="r"/>
              </a:tabLst>
              <a:defRPr/>
            </a:pPr>
            <a:r>
              <a:rPr lang="en-US" sz="2000" noProof="0" dirty="0" smtClean="0">
                <a:latin typeface="+mj-lt"/>
              </a:rPr>
              <a:t>Guardianship	 0	0%	4	3%</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433763" algn="r"/>
                <a:tab pos="4287838" algn="r"/>
                <a:tab pos="5597525" algn="r"/>
                <a:tab pos="6461125" algn="r"/>
              </a:tabLst>
              <a:defRPr/>
            </a:pPr>
            <a:r>
              <a:rPr kumimoji="0" lang="en-US" sz="2000" b="0" u="none" strike="noStrike" kern="1200" cap="none" spc="0" normalizeH="0" baseline="0" dirty="0" smtClean="0">
                <a:ln>
                  <a:noFill/>
                </a:ln>
                <a:effectLst/>
                <a:uLnTx/>
                <a:uFillTx/>
                <a:latin typeface="+mj-lt"/>
                <a:ea typeface="+mn-ea"/>
                <a:cs typeface="+mn-cs"/>
              </a:rPr>
              <a:t>Independence	 2	11%	18	15%</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000" b="0" i="1" u="none" strike="noStrike" kern="1200" cap="none" spc="0" normalizeH="0" baseline="0" dirty="0" smtClean="0">
              <a:ln>
                <a:noFill/>
              </a:ln>
              <a:effectLst/>
              <a:uLnTx/>
              <a:uFillTx/>
              <a:latin typeface="+mj-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000" b="0" i="1" u="none" strike="noStrike" kern="1200" cap="none" spc="0" normalizeH="0" baseline="0" dirty="0" smtClean="0">
                <a:ln>
                  <a:noFill/>
                </a:ln>
                <a:effectLst/>
                <a:uLnTx/>
                <a:uFillTx/>
                <a:latin typeface="+mj-lt"/>
                <a:ea typeface="+mn-ea"/>
                <a:cs typeface="+mn-cs"/>
              </a:rPr>
              <a:t>African American</a:t>
            </a:r>
            <a:r>
              <a:rPr kumimoji="0" lang="en-US" sz="2000" b="0" i="1" u="none" strike="noStrike" kern="1200" cap="none" spc="0" normalizeH="0" dirty="0" smtClean="0">
                <a:ln>
                  <a:noFill/>
                </a:ln>
                <a:effectLst/>
                <a:uLnTx/>
                <a:uFillTx/>
                <a:latin typeface="+mj-lt"/>
                <a:ea typeface="+mn-ea"/>
                <a:cs typeface="+mn-cs"/>
              </a:rPr>
              <a:t> and White children differ in their permanency </a:t>
            </a:r>
            <a:r>
              <a:rPr kumimoji="0" lang="en-US" sz="2000" b="0" i="1" u="sng" strike="noStrike" kern="1200" cap="none" spc="0" normalizeH="0" dirty="0" smtClean="0">
                <a:ln>
                  <a:noFill/>
                </a:ln>
                <a:effectLst/>
                <a:uLnTx/>
                <a:uFillTx/>
                <a:latin typeface="+mj-lt"/>
                <a:ea typeface="+mn-ea"/>
                <a:cs typeface="+mn-cs"/>
              </a:rPr>
              <a:t>goals</a:t>
            </a:r>
            <a:r>
              <a:rPr kumimoji="0" lang="en-US" sz="2000" b="0" i="1" strike="noStrike" kern="1200" cap="none" spc="0" normalizeH="0" dirty="0" smtClean="0">
                <a:ln>
                  <a:noFill/>
                </a:ln>
                <a:effectLst/>
                <a:uLnTx/>
                <a:uFillTx/>
                <a:latin typeface="+mj-lt"/>
                <a:ea typeface="+mn-ea"/>
                <a:cs typeface="+mn-cs"/>
              </a:rPr>
              <a:t>, </a:t>
            </a:r>
            <a:r>
              <a:rPr kumimoji="0" lang="en-US" sz="2000" b="0" i="1" u="none" strike="noStrike" kern="1200" cap="none" spc="0" normalizeH="0" dirty="0" smtClean="0">
                <a:ln>
                  <a:noFill/>
                </a:ln>
                <a:effectLst/>
                <a:uLnTx/>
                <a:uFillTx/>
                <a:latin typeface="+mj-lt"/>
                <a:ea typeface="+mn-ea"/>
                <a:cs typeface="+mn-cs"/>
              </a:rPr>
              <a:t>with White children more likely to have a goal of reunification and AA children more likely to have a goal of adoption.</a:t>
            </a:r>
          </a:p>
          <a:p>
            <a:pPr marL="274320" indent="-274320">
              <a:spcBef>
                <a:spcPts val="580"/>
              </a:spcBef>
              <a:buClr>
                <a:schemeClr val="accent1"/>
              </a:buClr>
              <a:buSzPct val="85000"/>
              <a:defRPr/>
            </a:pPr>
            <a:r>
              <a:rPr lang="en-US" sz="1400" dirty="0" smtClean="0">
                <a:latin typeface="+mj-lt"/>
              </a:rPr>
              <a:t>*This table excludes children for whom permanency goals were missing or coded as “other”.</a:t>
            </a:r>
          </a:p>
          <a:p>
            <a:pPr marL="274320" indent="-274320">
              <a:spcBef>
                <a:spcPts val="580"/>
              </a:spcBef>
              <a:buClr>
                <a:schemeClr val="accent1"/>
              </a:buClr>
              <a:buSzPct val="85000"/>
              <a:defRPr/>
            </a:pPr>
            <a:r>
              <a:rPr lang="en-US" sz="2000" i="1" dirty="0" smtClean="0"/>
              <a:t>Source: DCFS QA FY 2010</a:t>
            </a:r>
          </a:p>
          <a:p>
            <a:pPr marL="274320" indent="-274320">
              <a:spcBef>
                <a:spcPts val="580"/>
              </a:spcBef>
              <a:buClr>
                <a:schemeClr val="accent1"/>
              </a:buClr>
              <a:buSzPct val="85000"/>
              <a:defRPr/>
            </a:pPr>
            <a:endParaRPr lang="en-US" sz="1400" dirty="0" smtClean="0">
              <a:latin typeface="+mj-lt"/>
            </a:endParaRPr>
          </a:p>
          <a:p>
            <a:pPr marL="274320" indent="-274320">
              <a:spcBef>
                <a:spcPts val="580"/>
              </a:spcBef>
              <a:buClr>
                <a:schemeClr val="accent1"/>
              </a:buClr>
              <a:buSzPct val="85000"/>
              <a:defRPr/>
            </a:pPr>
            <a:endParaRPr lang="en-US" sz="1400" dirty="0" smtClean="0">
              <a:latin typeface="+mj-lt"/>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u="none" strike="noStrike" kern="1200" cap="none" spc="0" normalizeH="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u="none" strike="noStrike" kern="1200" cap="none" spc="0" normalizeH="0" baseline="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en-US" sz="2600"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do LaSalle County Children Enter the Child Welfare System?</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i="1" dirty="0" smtClean="0"/>
              <a:t>Indicated reports FY 2010</a:t>
            </a:r>
          </a:p>
          <a:p>
            <a:pPr>
              <a:buNone/>
            </a:pPr>
            <a:r>
              <a:rPr lang="en-US" u="sng" dirty="0" smtClean="0">
                <a:latin typeface="+mj-lt"/>
              </a:rPr>
              <a:t>Source			Number 	Percent of total </a:t>
            </a:r>
            <a:r>
              <a:rPr lang="en-US" dirty="0" smtClean="0">
                <a:latin typeface="+mj-lt"/>
              </a:rPr>
              <a:t>	</a:t>
            </a:r>
          </a:p>
          <a:p>
            <a:pPr>
              <a:buNone/>
              <a:tabLst>
                <a:tab pos="3433763" algn="r"/>
                <a:tab pos="5659438" algn="r"/>
              </a:tabLst>
            </a:pPr>
            <a:r>
              <a:rPr lang="en-US" dirty="0" smtClean="0">
                <a:latin typeface="+mj-lt"/>
              </a:rPr>
              <a:t>Law enforcement	207	55%</a:t>
            </a:r>
          </a:p>
          <a:p>
            <a:pPr>
              <a:buNone/>
              <a:tabLst>
                <a:tab pos="3433763" algn="r"/>
                <a:tab pos="5659438" algn="r"/>
              </a:tabLst>
            </a:pPr>
            <a:r>
              <a:rPr lang="en-US" dirty="0" smtClean="0">
                <a:latin typeface="+mj-lt"/>
              </a:rPr>
              <a:t>Medical	  61	16%</a:t>
            </a:r>
          </a:p>
          <a:p>
            <a:pPr>
              <a:buNone/>
              <a:tabLst>
                <a:tab pos="3433763" algn="r"/>
                <a:tab pos="5659438" algn="r"/>
              </a:tabLst>
            </a:pPr>
            <a:r>
              <a:rPr lang="en-US" dirty="0" smtClean="0">
                <a:latin typeface="+mj-lt"/>
              </a:rPr>
              <a:t>Relative/neighbor	  36	10%</a:t>
            </a:r>
          </a:p>
          <a:p>
            <a:pPr>
              <a:buNone/>
              <a:tabLst>
                <a:tab pos="3433763" algn="r"/>
                <a:tab pos="5659438" algn="r"/>
              </a:tabLst>
            </a:pPr>
            <a:r>
              <a:rPr lang="en-US" dirty="0" smtClean="0">
                <a:latin typeface="+mj-lt"/>
              </a:rPr>
              <a:t>School personnel	  27	7%</a:t>
            </a:r>
          </a:p>
          <a:p>
            <a:pPr>
              <a:buNone/>
              <a:tabLst>
                <a:tab pos="3433763" algn="r"/>
                <a:tab pos="5659438" algn="r"/>
              </a:tabLst>
            </a:pPr>
            <a:r>
              <a:rPr lang="en-US" dirty="0" smtClean="0">
                <a:latin typeface="+mj-lt"/>
              </a:rPr>
              <a:t>Social Services	  23	6%</a:t>
            </a:r>
          </a:p>
          <a:p>
            <a:pPr>
              <a:buNone/>
              <a:tabLst>
                <a:tab pos="3433763" algn="r"/>
                <a:tab pos="5659438" algn="r"/>
              </a:tabLst>
            </a:pPr>
            <a:r>
              <a:rPr lang="en-US" dirty="0" smtClean="0">
                <a:latin typeface="+mj-lt"/>
              </a:rPr>
              <a:t>“Other”	  18	5%</a:t>
            </a:r>
          </a:p>
          <a:p>
            <a:pPr>
              <a:buNone/>
              <a:tabLst>
                <a:tab pos="3433763" algn="r"/>
                <a:tab pos="5659438" algn="r"/>
              </a:tabLst>
            </a:pPr>
            <a:r>
              <a:rPr lang="en-US" dirty="0" smtClean="0">
                <a:latin typeface="+mj-lt"/>
              </a:rPr>
              <a:t>DCFS personnel	  3	1%</a:t>
            </a:r>
          </a:p>
          <a:p>
            <a:pPr>
              <a:buNone/>
              <a:tabLst>
                <a:tab pos="3433763" algn="r"/>
                <a:tab pos="5659438" algn="r"/>
              </a:tabLst>
            </a:pPr>
            <a:r>
              <a:rPr lang="en-US" u="sng" dirty="0" smtClean="0">
                <a:latin typeface="+mj-lt"/>
              </a:rPr>
              <a:t>Child care centers	1	&lt;1%</a:t>
            </a:r>
          </a:p>
          <a:p>
            <a:pPr>
              <a:buNone/>
              <a:tabLst>
                <a:tab pos="3433763" algn="r"/>
                <a:tab pos="5659438" algn="r"/>
              </a:tabLst>
            </a:pPr>
            <a:r>
              <a:rPr lang="en-US" sz="1600" i="1" dirty="0" smtClean="0">
                <a:latin typeface="+mj-lt"/>
              </a:rPr>
              <a:t>		</a:t>
            </a:r>
            <a:r>
              <a:rPr lang="en-US" i="1" dirty="0" smtClean="0">
                <a:latin typeface="+mj-lt"/>
              </a:rPr>
              <a:t>376	100</a:t>
            </a:r>
            <a:r>
              <a:rPr lang="en-US" dirty="0" smtClean="0">
                <a:latin typeface="+mj-lt"/>
              </a:rPr>
              <a:t>%</a:t>
            </a:r>
            <a:endParaRPr lang="en-US" i="1" dirty="0" smtClean="0">
              <a:latin typeface="+mj-lt"/>
            </a:endParaRPr>
          </a:p>
          <a:p>
            <a:pPr>
              <a:buNone/>
            </a:pPr>
            <a:r>
              <a:rPr lang="en-US" sz="2000" i="1" dirty="0" smtClean="0"/>
              <a:t>Source: DCFS QA FY 2010</a:t>
            </a:r>
            <a:endParaRPr lang="en-US" sz="20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Is There Disparity in Permanency Achievement?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a:xfrm>
            <a:off x="914400" y="1524000"/>
            <a:ext cx="7772400" cy="4572000"/>
          </a:xfrm>
        </p:spPr>
        <p:txBody>
          <a:bodyPr>
            <a:normAutofit/>
          </a:bodyPr>
          <a:lstStyle/>
          <a:p>
            <a:pPr>
              <a:buNone/>
            </a:pPr>
            <a:r>
              <a:rPr lang="en-US" b="1" dirty="0" smtClean="0">
                <a:solidFill>
                  <a:srgbClr val="FF0000"/>
                </a:solidFill>
                <a:latin typeface="+mj-lt"/>
              </a:rPr>
              <a:t>YES</a:t>
            </a:r>
            <a:endParaRPr lang="en-US" dirty="0" smtClean="0">
              <a:solidFill>
                <a:srgbClr val="FF0000"/>
              </a:solidFill>
              <a:latin typeface="+mj-lt"/>
            </a:endParaRPr>
          </a:p>
          <a:p>
            <a:pPr>
              <a:buNone/>
            </a:pPr>
            <a:endParaRPr lang="en-US" sz="2200" dirty="0" smtClean="0">
              <a:solidFill>
                <a:srgbClr val="FF0000"/>
              </a:solidFill>
              <a:latin typeface="+mj-lt"/>
            </a:endParaRPr>
          </a:p>
          <a:p>
            <a:pPr>
              <a:buNone/>
            </a:pPr>
            <a:r>
              <a:rPr lang="en-US" sz="2200" dirty="0" smtClean="0">
                <a:latin typeface="+mj-lt"/>
              </a:rPr>
              <a:t>In FY10, 1 African American child </a:t>
            </a:r>
            <a:r>
              <a:rPr lang="en-US" sz="2200" dirty="0" smtClean="0">
                <a:latin typeface="+mj-lt"/>
              </a:rPr>
              <a:t>(5% of those in care) and </a:t>
            </a:r>
            <a:r>
              <a:rPr lang="en-US" sz="2200" dirty="0" smtClean="0">
                <a:latin typeface="+mj-lt"/>
              </a:rPr>
              <a:t>57 white children </a:t>
            </a:r>
            <a:r>
              <a:rPr lang="en-US" sz="2200" dirty="0" smtClean="0">
                <a:latin typeface="+mj-lt"/>
              </a:rPr>
              <a:t>(38%) achieved </a:t>
            </a:r>
            <a:r>
              <a:rPr lang="en-US" sz="2200" dirty="0" smtClean="0">
                <a:latin typeface="+mj-lt"/>
              </a:rPr>
              <a:t>permanency.  </a:t>
            </a:r>
          </a:p>
          <a:p>
            <a:pPr>
              <a:buNone/>
            </a:pPr>
            <a:endParaRPr lang="en-US" sz="1800" i="1" dirty="0" smtClean="0"/>
          </a:p>
          <a:p>
            <a:pPr>
              <a:buNone/>
            </a:pPr>
            <a:endParaRPr lang="en-US" sz="1800" i="1" dirty="0" smtClean="0"/>
          </a:p>
          <a:p>
            <a:pPr>
              <a:buNone/>
            </a:pPr>
            <a:endParaRPr lang="en-US" sz="1800" i="1" dirty="0" smtClean="0"/>
          </a:p>
          <a:p>
            <a:pPr>
              <a:buNone/>
            </a:pPr>
            <a:endParaRPr lang="en-US" sz="1800" i="1" dirty="0" smtClean="0"/>
          </a:p>
          <a:p>
            <a:pPr>
              <a:buNone/>
            </a:pPr>
            <a:endParaRPr lang="en-US" sz="1800" i="1" dirty="0" smtClean="0"/>
          </a:p>
          <a:p>
            <a:pPr>
              <a:buNone/>
            </a:pPr>
            <a:endParaRPr lang="en-US" sz="1800" i="1" dirty="0" smtClean="0"/>
          </a:p>
          <a:p>
            <a:pPr>
              <a:buNone/>
            </a:pPr>
            <a:r>
              <a:rPr lang="en-US" sz="1800" i="1" dirty="0" smtClean="0"/>
              <a:t>Source</a:t>
            </a:r>
            <a:r>
              <a:rPr lang="en-US" sz="1800" i="1" dirty="0" smtClean="0"/>
              <a:t>: DCFS QA FY 2010</a:t>
            </a:r>
          </a:p>
          <a:p>
            <a:pPr>
              <a:buNone/>
            </a:pPr>
            <a:endParaRPr lang="en-US" sz="1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Is There Disparity in Permanency Achievement Over Time?</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5" name="Content Placeholder 4"/>
          <p:cNvSpPr>
            <a:spLocks noGrp="1"/>
          </p:cNvSpPr>
          <p:nvPr>
            <p:ph sz="quarter" idx="1"/>
          </p:nvPr>
        </p:nvSpPr>
        <p:spPr/>
        <p:txBody>
          <a:bodyPr/>
          <a:lstStyle/>
          <a:p>
            <a:pPr>
              <a:buNone/>
            </a:pPr>
            <a:r>
              <a:rPr lang="en-US" dirty="0" smtClean="0"/>
              <a:t> </a:t>
            </a:r>
            <a:r>
              <a:rPr lang="en-US" dirty="0" smtClean="0">
                <a:latin typeface="+mj-lt"/>
              </a:rPr>
              <a:t>There were too few African American children in care for many of the last 5 years to meaningfully compare permanency achievement.</a:t>
            </a:r>
            <a:endParaRPr lang="en-US"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066800"/>
          </a:xfrm>
          <a:solidFill>
            <a:schemeClr val="accent1"/>
          </a:solidFill>
        </p:spPr>
        <p:txBody>
          <a:bodyPr>
            <a:noAutofit/>
          </a:bodyPr>
          <a:lstStyle/>
          <a:p>
            <a:r>
              <a:rPr lang="en-US" sz="3200" dirty="0" smtClean="0">
                <a:solidFill>
                  <a:schemeClr val="bg1"/>
                </a:solidFill>
              </a:rPr>
              <a:t>What is the “Bottom Line” on </a:t>
            </a:r>
            <a:r>
              <a:rPr lang="en-US" sz="3200" dirty="0" err="1" smtClean="0">
                <a:solidFill>
                  <a:schemeClr val="bg1"/>
                </a:solidFill>
              </a:rPr>
              <a:t>Disproportionality</a:t>
            </a:r>
            <a:r>
              <a:rPr lang="en-US" sz="3200" dirty="0" smtClean="0">
                <a:solidFill>
                  <a:schemeClr val="bg1"/>
                </a:solidFill>
              </a:rPr>
              <a:t>?  </a:t>
            </a:r>
            <a:endParaRPr lang="en-US" sz="3200"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a:xfrm>
            <a:off x="838200" y="1295400"/>
            <a:ext cx="7772400" cy="4953000"/>
          </a:xfrm>
        </p:spPr>
        <p:txBody>
          <a:bodyPr>
            <a:normAutofit fontScale="25000" lnSpcReduction="20000"/>
          </a:bodyPr>
          <a:lstStyle/>
          <a:p>
            <a:pPr marL="514350" indent="-514350">
              <a:buNone/>
            </a:pPr>
            <a:endParaRPr lang="en-US" sz="6800" u="sng" dirty="0" smtClean="0">
              <a:latin typeface="+mj-lt"/>
            </a:endParaRPr>
          </a:p>
          <a:p>
            <a:pPr marL="514350" indent="-514350">
              <a:buNone/>
            </a:pPr>
            <a:r>
              <a:rPr lang="en-US" sz="8000" u="sng" dirty="0" smtClean="0">
                <a:latin typeface="+mj-lt"/>
              </a:rPr>
              <a:t>Are African American children more likely to be </a:t>
            </a:r>
            <a:r>
              <a:rPr lang="en-US" sz="8000" b="1" i="1" u="sng" dirty="0" smtClean="0">
                <a:latin typeface="+mj-lt"/>
              </a:rPr>
              <a:t>reported</a:t>
            </a:r>
            <a:r>
              <a:rPr lang="en-US" sz="8000" u="sng" dirty="0" smtClean="0">
                <a:latin typeface="+mj-lt"/>
              </a:rPr>
              <a:t> as neglected / abused than White children in LaSalle County?</a:t>
            </a:r>
          </a:p>
          <a:p>
            <a:pPr marL="514350" indent="-514350">
              <a:buNone/>
            </a:pPr>
            <a:endParaRPr lang="en-US" sz="8000" b="1" dirty="0" smtClean="0">
              <a:solidFill>
                <a:srgbClr val="FF0000"/>
              </a:solidFill>
              <a:latin typeface="+mj-lt"/>
            </a:endParaRPr>
          </a:p>
          <a:p>
            <a:pPr marL="514350" indent="-514350">
              <a:buNone/>
            </a:pPr>
            <a:r>
              <a:rPr lang="en-US" sz="8000" b="1" dirty="0" smtClean="0">
                <a:solidFill>
                  <a:srgbClr val="FF0000"/>
                </a:solidFill>
                <a:latin typeface="+mj-lt"/>
              </a:rPr>
              <a:t>YES</a:t>
            </a:r>
          </a:p>
          <a:p>
            <a:pPr>
              <a:buNone/>
            </a:pPr>
            <a:r>
              <a:rPr lang="en-US" sz="8000" dirty="0" smtClean="0">
                <a:latin typeface="+mj-lt"/>
              </a:rPr>
              <a:t>Children in LaSalle County are reported </a:t>
            </a:r>
            <a:r>
              <a:rPr lang="en-US" sz="8000" dirty="0" smtClean="0">
                <a:latin typeface="+mj-lt"/>
              </a:rPr>
              <a:t>at </a:t>
            </a:r>
            <a:r>
              <a:rPr lang="en-US" sz="8000" dirty="0" smtClean="0">
                <a:latin typeface="+mj-lt"/>
              </a:rPr>
              <a:t>different rates, with African American children reported </a:t>
            </a:r>
            <a:r>
              <a:rPr lang="en-US" sz="8000" dirty="0" smtClean="0">
                <a:latin typeface="+mj-lt"/>
              </a:rPr>
              <a:t>at </a:t>
            </a:r>
            <a:r>
              <a:rPr lang="en-US" sz="8000" dirty="0" smtClean="0">
                <a:latin typeface="+mj-lt"/>
              </a:rPr>
              <a:t>higher rates than their numbers in the population would predict.  </a:t>
            </a:r>
          </a:p>
          <a:p>
            <a:pPr>
              <a:buNone/>
            </a:pPr>
            <a:endParaRPr lang="en-US" sz="8000" dirty="0" smtClean="0">
              <a:latin typeface="+mj-lt"/>
            </a:endParaRPr>
          </a:p>
          <a:p>
            <a:pPr>
              <a:buNone/>
            </a:pPr>
            <a:r>
              <a:rPr lang="en-US" sz="8000" dirty="0" smtClean="0">
                <a:latin typeface="+mj-lt"/>
              </a:rPr>
              <a:t>In FY 10, AA children represented about 2% of the child population but 5% of the reported cases.</a:t>
            </a:r>
          </a:p>
          <a:p>
            <a:pPr>
              <a:buNone/>
            </a:pPr>
            <a:r>
              <a:rPr lang="en-US" sz="8000" dirty="0" smtClean="0">
                <a:latin typeface="+mj-lt"/>
              </a:rPr>
              <a:t> </a:t>
            </a:r>
          </a:p>
          <a:p>
            <a:pPr>
              <a:buNone/>
            </a:pPr>
            <a:endParaRPr lang="en-US" sz="7200" i="1" dirty="0" smtClean="0"/>
          </a:p>
          <a:p>
            <a:pPr>
              <a:buNone/>
            </a:pPr>
            <a:endParaRPr lang="en-US" sz="7200" i="1" dirty="0" smtClean="0"/>
          </a:p>
          <a:p>
            <a:pPr>
              <a:buNone/>
            </a:pPr>
            <a:r>
              <a:rPr lang="en-US" sz="8000" i="1" dirty="0" smtClean="0"/>
              <a:t>Source: </a:t>
            </a:r>
            <a:r>
              <a:rPr lang="en-US" sz="8000" i="1" dirty="0" smtClean="0"/>
              <a:t> CFRC 09 (for population data) DCFS </a:t>
            </a:r>
            <a:r>
              <a:rPr lang="en-US" sz="8000" i="1" dirty="0" smtClean="0"/>
              <a:t>QA FY </a:t>
            </a:r>
            <a:r>
              <a:rPr lang="en-US" sz="8000" i="1" dirty="0" smtClean="0"/>
              <a:t>2010 (for care data)</a:t>
            </a:r>
            <a:endParaRPr lang="en-US" sz="8000" dirty="0" smtClean="0">
              <a:solidFill>
                <a:srgbClr val="FF0000"/>
              </a:solidFill>
            </a:endParaRPr>
          </a:p>
          <a:p>
            <a:pPr>
              <a:buNone/>
            </a:pPr>
            <a:endParaRPr lang="en-US" sz="6000" dirty="0" smtClean="0">
              <a:latin typeface="+mj-lt"/>
            </a:endParaRPr>
          </a:p>
          <a:p>
            <a:pPr>
              <a:buNone/>
            </a:pPr>
            <a:r>
              <a:rPr lang="en-US" sz="6000" dirty="0" smtClean="0">
                <a:latin typeface="+mj-lt"/>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066800"/>
          </a:xfrm>
          <a:solidFill>
            <a:schemeClr val="accent1"/>
          </a:solidFill>
        </p:spPr>
        <p:txBody>
          <a:bodyPr>
            <a:noAutofit/>
          </a:bodyPr>
          <a:lstStyle/>
          <a:p>
            <a:r>
              <a:rPr lang="en-US" sz="3400" dirty="0" smtClean="0">
                <a:solidFill>
                  <a:schemeClr val="bg1"/>
                </a:solidFill>
              </a:rPr>
              <a:t>What is the “Bottom Line” on </a:t>
            </a:r>
            <a:r>
              <a:rPr lang="en-US" sz="3400" dirty="0" err="1" smtClean="0">
                <a:solidFill>
                  <a:schemeClr val="bg1"/>
                </a:solidFill>
              </a:rPr>
              <a:t>Disproportionality</a:t>
            </a:r>
            <a:r>
              <a:rPr lang="en-US" sz="3400" dirty="0" smtClean="0">
                <a:solidFill>
                  <a:schemeClr val="bg1"/>
                </a:solidFill>
              </a:rPr>
              <a:t>?  </a:t>
            </a:r>
            <a:endParaRPr lang="en-US" sz="3400"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a:xfrm>
            <a:off x="838200" y="1143000"/>
            <a:ext cx="7772400" cy="5105400"/>
          </a:xfrm>
        </p:spPr>
        <p:txBody>
          <a:bodyPr>
            <a:normAutofit fontScale="25000" lnSpcReduction="20000"/>
          </a:bodyPr>
          <a:lstStyle/>
          <a:p>
            <a:pPr marL="514350" indent="-514350">
              <a:buNone/>
            </a:pPr>
            <a:endParaRPr lang="en-US" sz="6800" u="sng" dirty="0" smtClean="0">
              <a:latin typeface="+mj-lt"/>
            </a:endParaRPr>
          </a:p>
          <a:p>
            <a:pPr>
              <a:buNone/>
            </a:pPr>
            <a:endParaRPr lang="en-US" sz="8000" dirty="0" smtClean="0">
              <a:latin typeface="+mj-lt"/>
            </a:endParaRPr>
          </a:p>
          <a:p>
            <a:pPr>
              <a:buNone/>
            </a:pPr>
            <a:r>
              <a:rPr lang="en-US" sz="8000" u="sng" dirty="0" smtClean="0">
                <a:latin typeface="+mj-lt"/>
              </a:rPr>
              <a:t>Once reported, are African American children more likely to be </a:t>
            </a:r>
            <a:r>
              <a:rPr lang="en-US" sz="8000" b="1" i="1" u="sng" dirty="0" smtClean="0">
                <a:latin typeface="+mj-lt"/>
              </a:rPr>
              <a:t>indicated</a:t>
            </a:r>
            <a:r>
              <a:rPr lang="en-US" sz="8000" u="sng" dirty="0" smtClean="0">
                <a:latin typeface="+mj-lt"/>
              </a:rPr>
              <a:t> than White children?  </a:t>
            </a:r>
          </a:p>
          <a:p>
            <a:pPr>
              <a:buNone/>
            </a:pPr>
            <a:endParaRPr lang="en-US" sz="8000" b="1" u="sng" dirty="0" smtClean="0">
              <a:latin typeface="+mj-lt"/>
            </a:endParaRPr>
          </a:p>
          <a:p>
            <a:pPr>
              <a:buNone/>
            </a:pPr>
            <a:r>
              <a:rPr lang="en-US" sz="8000" b="1" dirty="0" smtClean="0">
                <a:solidFill>
                  <a:srgbClr val="FF0000"/>
                </a:solidFill>
                <a:latin typeface="+mj-lt"/>
              </a:rPr>
              <a:t>YES</a:t>
            </a:r>
          </a:p>
          <a:p>
            <a:pPr>
              <a:buNone/>
            </a:pPr>
            <a:r>
              <a:rPr lang="en-US" sz="8000" dirty="0" smtClean="0">
                <a:latin typeface="+mj-lt"/>
              </a:rPr>
              <a:t>In FY10 of all reports for African American children, 38% were indicated.</a:t>
            </a:r>
          </a:p>
          <a:p>
            <a:pPr>
              <a:buNone/>
            </a:pPr>
            <a:r>
              <a:rPr lang="en-US" sz="8000" dirty="0" smtClean="0">
                <a:latin typeface="+mj-lt"/>
              </a:rPr>
              <a:t>Of all reports for White children, 29% were indicated.</a:t>
            </a:r>
          </a:p>
          <a:p>
            <a:pPr>
              <a:buNone/>
            </a:pPr>
            <a:r>
              <a:rPr lang="en-US" sz="8000" dirty="0" smtClean="0">
                <a:latin typeface="+mj-lt"/>
              </a:rPr>
              <a:t> </a:t>
            </a:r>
          </a:p>
          <a:p>
            <a:pPr>
              <a:buNone/>
            </a:pPr>
            <a:endParaRPr lang="en-US" sz="7200" i="1" dirty="0" smtClean="0"/>
          </a:p>
          <a:p>
            <a:pPr>
              <a:buNone/>
            </a:pPr>
            <a:endParaRPr lang="en-US" sz="7200" i="1" dirty="0" smtClean="0"/>
          </a:p>
          <a:p>
            <a:pPr>
              <a:buNone/>
            </a:pPr>
            <a:endParaRPr lang="en-US" sz="7200" i="1" dirty="0" smtClean="0"/>
          </a:p>
          <a:p>
            <a:pPr>
              <a:buNone/>
            </a:pPr>
            <a:endParaRPr lang="en-US" sz="7200" i="1" dirty="0" smtClean="0"/>
          </a:p>
          <a:p>
            <a:pPr>
              <a:buNone/>
            </a:pPr>
            <a:r>
              <a:rPr lang="en-US" sz="7200" i="1" dirty="0" smtClean="0"/>
              <a:t>Source: DCFS QA FY 2010</a:t>
            </a:r>
            <a:endParaRPr lang="en-US" sz="7200" dirty="0" smtClean="0">
              <a:solidFill>
                <a:srgbClr val="FF0000"/>
              </a:solidFill>
            </a:endParaRPr>
          </a:p>
          <a:p>
            <a:pPr>
              <a:buNone/>
            </a:pPr>
            <a:endParaRPr lang="en-US" sz="6000" dirty="0" smtClean="0">
              <a:latin typeface="+mj-lt"/>
            </a:endParaRPr>
          </a:p>
          <a:p>
            <a:pPr>
              <a:buNone/>
            </a:pPr>
            <a:r>
              <a:rPr lang="en-US" sz="6000" dirty="0" smtClean="0">
                <a:latin typeface="+mj-lt"/>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a:bodyPr>
          <a:lstStyle/>
          <a:p>
            <a:pPr>
              <a:buNone/>
            </a:pPr>
            <a:r>
              <a:rPr lang="en-US" sz="2000" u="sng" dirty="0" smtClean="0">
                <a:latin typeface="+mj-lt"/>
              </a:rPr>
              <a:t>Once indicated do African American and White children enter care at similar rates?</a:t>
            </a:r>
          </a:p>
          <a:p>
            <a:pPr>
              <a:buNone/>
            </a:pPr>
            <a:endParaRPr lang="en-US" sz="2000" u="sng" dirty="0" smtClean="0">
              <a:latin typeface="+mj-lt"/>
            </a:endParaRPr>
          </a:p>
          <a:p>
            <a:pPr>
              <a:buNone/>
            </a:pPr>
            <a:r>
              <a:rPr lang="en-US" sz="2000" b="1" dirty="0" smtClean="0">
                <a:solidFill>
                  <a:srgbClr val="FF0000"/>
                </a:solidFill>
                <a:latin typeface="+mj-lt"/>
              </a:rPr>
              <a:t>NO</a:t>
            </a:r>
            <a:r>
              <a:rPr lang="en-US" sz="2000" b="1" u="sng" dirty="0" smtClean="0">
                <a:solidFill>
                  <a:srgbClr val="FF0000"/>
                </a:solidFill>
                <a:latin typeface="+mj-lt"/>
              </a:rPr>
              <a:t> </a:t>
            </a:r>
            <a:r>
              <a:rPr lang="en-US" sz="2000" dirty="0" smtClean="0">
                <a:latin typeface="+mj-lt"/>
              </a:rPr>
              <a:t> </a:t>
            </a:r>
          </a:p>
          <a:p>
            <a:pPr>
              <a:buNone/>
            </a:pPr>
            <a:r>
              <a:rPr lang="en-US" sz="2000" dirty="0" smtClean="0">
                <a:latin typeface="+mj-lt"/>
              </a:rPr>
              <a:t>In FY10, African American children were </a:t>
            </a:r>
            <a:r>
              <a:rPr lang="en-US" sz="2000" b="1" i="1" dirty="0" smtClean="0">
                <a:latin typeface="+mj-lt"/>
              </a:rPr>
              <a:t>less likely to enter care. </a:t>
            </a:r>
            <a:endParaRPr lang="en-US" sz="2000" u="sng" dirty="0" smtClean="0">
              <a:latin typeface="+mj-lt"/>
            </a:endParaRPr>
          </a:p>
          <a:p>
            <a:pPr>
              <a:buNone/>
            </a:pPr>
            <a:r>
              <a:rPr lang="en-US" sz="2000" dirty="0" smtClean="0">
                <a:latin typeface="+mj-lt"/>
              </a:rPr>
              <a:t>	9% of African American children of those indicated entered care</a:t>
            </a:r>
          </a:p>
          <a:p>
            <a:pPr>
              <a:buNone/>
            </a:pPr>
            <a:r>
              <a:rPr lang="en-US" sz="2000" dirty="0" smtClean="0">
                <a:latin typeface="+mj-lt"/>
              </a:rPr>
              <a:t>	14% of White children of those indicated entered care</a:t>
            </a:r>
          </a:p>
          <a:p>
            <a:pPr>
              <a:buNone/>
            </a:pPr>
            <a:endParaRPr lang="en-US" sz="1800" i="1" dirty="0" smtClean="0"/>
          </a:p>
          <a:p>
            <a:pPr>
              <a:buNone/>
            </a:pPr>
            <a:endParaRPr lang="en-US" sz="1800" i="1" dirty="0" smtClean="0"/>
          </a:p>
          <a:p>
            <a:pPr>
              <a:buNone/>
            </a:pPr>
            <a:endParaRPr lang="en-US" sz="1800" i="1" dirty="0" smtClean="0"/>
          </a:p>
          <a:p>
            <a:pPr>
              <a:buNone/>
            </a:pPr>
            <a:r>
              <a:rPr lang="en-US" sz="1800" i="1" dirty="0" smtClean="0"/>
              <a:t>Source: DCFS QA FY 2010</a:t>
            </a:r>
            <a:endParaRPr lang="en-US" sz="1800" dirty="0" smtClean="0">
              <a:solidFill>
                <a:srgbClr val="FF0000"/>
              </a:solidFill>
            </a:endParaRPr>
          </a:p>
          <a:p>
            <a:pPr>
              <a:buNone/>
            </a:pPr>
            <a:endParaRPr lang="en-US" dirty="0"/>
          </a:p>
        </p:txBody>
      </p:sp>
      <p:sp>
        <p:nvSpPr>
          <p:cNvPr id="5"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is the “Bottom Line” on Disparity?</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 Disparity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a:xfrm>
            <a:off x="914400" y="1447800"/>
            <a:ext cx="7772400" cy="4800600"/>
          </a:xfrm>
        </p:spPr>
        <p:txBody>
          <a:bodyPr>
            <a:normAutofit fontScale="92500" lnSpcReduction="10000"/>
          </a:bodyPr>
          <a:lstStyle/>
          <a:p>
            <a:pPr>
              <a:buNone/>
            </a:pPr>
            <a:r>
              <a:rPr lang="en-US" sz="2000" u="sng" dirty="0" smtClean="0">
                <a:latin typeface="+mj-lt"/>
              </a:rPr>
              <a:t>Were African American children less likely to have reunification as a goal than White children?</a:t>
            </a:r>
          </a:p>
          <a:p>
            <a:pPr>
              <a:buNone/>
            </a:pPr>
            <a:r>
              <a:rPr lang="en-US" sz="2000" b="1" dirty="0" smtClean="0">
                <a:solidFill>
                  <a:srgbClr val="FF0000"/>
                </a:solidFill>
                <a:latin typeface="+mj-lt"/>
              </a:rPr>
              <a:t>YES</a:t>
            </a:r>
          </a:p>
          <a:p>
            <a:pPr>
              <a:buNone/>
            </a:pPr>
            <a:r>
              <a:rPr lang="en-US" sz="2000" dirty="0" smtClean="0">
                <a:latin typeface="+mj-lt"/>
              </a:rPr>
              <a:t>In FY10 only 47% of African American children had a goal of reunification while 66% of White children had the same goal.  However, African American children were more likely to have a goal of adoption than White children (AA 42% and White 15%).  </a:t>
            </a:r>
          </a:p>
          <a:p>
            <a:pPr>
              <a:buNone/>
            </a:pPr>
            <a:r>
              <a:rPr lang="en-US" sz="2000" b="1" dirty="0" smtClean="0">
                <a:latin typeface="+mj-lt"/>
              </a:rPr>
              <a:t>However this reflects a small number of African American children – 20 children.</a:t>
            </a:r>
            <a:endParaRPr lang="en-US" sz="2000" b="1" dirty="0" smtClean="0">
              <a:latin typeface="+mj-lt"/>
            </a:endParaRPr>
          </a:p>
          <a:p>
            <a:pPr>
              <a:buNone/>
            </a:pPr>
            <a:r>
              <a:rPr lang="en-US" sz="2000" u="sng" dirty="0" smtClean="0">
                <a:latin typeface="+mj-lt"/>
              </a:rPr>
              <a:t>Were African American children less likely to exit care than White children?</a:t>
            </a:r>
          </a:p>
          <a:p>
            <a:pPr>
              <a:buNone/>
            </a:pPr>
            <a:r>
              <a:rPr lang="en-US" sz="2000" b="1" dirty="0" smtClean="0">
                <a:solidFill>
                  <a:srgbClr val="FF0000"/>
                </a:solidFill>
                <a:latin typeface="+mj-lt"/>
              </a:rPr>
              <a:t>YES</a:t>
            </a:r>
            <a:endParaRPr lang="en-US" sz="2000" dirty="0" smtClean="0">
              <a:solidFill>
                <a:srgbClr val="FF0000"/>
              </a:solidFill>
              <a:latin typeface="+mj-lt"/>
            </a:endParaRPr>
          </a:p>
          <a:p>
            <a:pPr>
              <a:buNone/>
            </a:pPr>
            <a:r>
              <a:rPr lang="en-US" sz="2000" dirty="0" smtClean="0">
                <a:latin typeface="+mj-lt"/>
              </a:rPr>
              <a:t>Only 5% of African American children exited care in FY2010 </a:t>
            </a:r>
            <a:r>
              <a:rPr lang="en-US" sz="2000" dirty="0" smtClean="0">
                <a:latin typeface="+mj-lt"/>
              </a:rPr>
              <a:t>(1 child) while </a:t>
            </a:r>
            <a:r>
              <a:rPr lang="en-US" sz="2000" dirty="0" smtClean="0">
                <a:latin typeface="+mj-lt"/>
              </a:rPr>
              <a:t>38% of White </a:t>
            </a:r>
            <a:r>
              <a:rPr lang="en-US" sz="2000" dirty="0" smtClean="0">
                <a:latin typeface="+mj-lt"/>
              </a:rPr>
              <a:t>children </a:t>
            </a:r>
            <a:r>
              <a:rPr lang="en-US" sz="2000" dirty="0" smtClean="0">
                <a:latin typeface="+mj-lt"/>
              </a:rPr>
              <a:t>did so.</a:t>
            </a:r>
          </a:p>
          <a:p>
            <a:pPr>
              <a:buNone/>
            </a:pPr>
            <a:endParaRPr lang="en-US" sz="2000" dirty="0" smtClean="0">
              <a:solidFill>
                <a:srgbClr val="00B050"/>
              </a:solidFill>
              <a:latin typeface="+mj-lt"/>
            </a:endParaRPr>
          </a:p>
          <a:p>
            <a:pPr>
              <a:buNone/>
            </a:pPr>
            <a:r>
              <a:rPr lang="en-US" sz="2000" i="1" dirty="0" smtClean="0"/>
              <a:t>Source: DCFS QA FY 2010</a:t>
            </a:r>
          </a:p>
          <a:p>
            <a:pPr>
              <a:buNone/>
            </a:pPr>
            <a:endParaRPr lang="en-US" sz="2000" dirty="0" smtClean="0"/>
          </a:p>
          <a:p>
            <a:pPr>
              <a:buNone/>
            </a:pPr>
            <a:endParaRPr lang="en-US" sz="2000" dirty="0" smtClean="0"/>
          </a:p>
          <a:p>
            <a:pPr>
              <a:buNone/>
            </a:pPr>
            <a:endParaRPr lang="en-US" sz="1600" dirty="0" smtClean="0">
              <a:latin typeface="+mj-lt"/>
            </a:endParaRPr>
          </a:p>
          <a:p>
            <a:pPr>
              <a:buNone/>
            </a:pPr>
            <a:endParaRPr lang="en-US" sz="16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400" dirty="0" smtClean="0">
              <a:latin typeface="+mj-lt"/>
            </a:endParaRPr>
          </a:p>
          <a:p>
            <a:pPr>
              <a:buNone/>
            </a:pPr>
            <a:endParaRPr lang="en-US" sz="2400" dirty="0" smtClean="0">
              <a:latin typeface="+mj-lt"/>
            </a:endParaRPr>
          </a:p>
          <a:p>
            <a:pPr>
              <a:buNone/>
            </a:pPr>
            <a:endParaRPr lang="en-US" sz="24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1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 Disparity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a:xfrm>
            <a:off x="914400" y="1447800"/>
            <a:ext cx="7772400" cy="4800600"/>
          </a:xfrm>
        </p:spPr>
        <p:txBody>
          <a:bodyPr>
            <a:normAutofit/>
          </a:bodyPr>
          <a:lstStyle/>
          <a:p>
            <a:pPr>
              <a:buNone/>
            </a:pPr>
            <a:r>
              <a:rPr lang="en-US" sz="2200" u="sng" dirty="0" smtClean="0">
                <a:latin typeface="+mj-lt"/>
              </a:rPr>
              <a:t>Did African American children achieve permanency differently from White </a:t>
            </a:r>
            <a:r>
              <a:rPr lang="en-US" sz="2200" u="sng" dirty="0" smtClean="0">
                <a:latin typeface="+mj-lt"/>
              </a:rPr>
              <a:t>children in FY10?</a:t>
            </a:r>
            <a:endParaRPr lang="en-US" sz="2200" u="sng" dirty="0" smtClean="0">
              <a:latin typeface="+mj-lt"/>
            </a:endParaRPr>
          </a:p>
          <a:p>
            <a:pPr>
              <a:buNone/>
            </a:pPr>
            <a:endParaRPr lang="en-US" sz="2200" dirty="0" smtClean="0">
              <a:latin typeface="+mj-lt"/>
            </a:endParaRPr>
          </a:p>
          <a:p>
            <a:pPr>
              <a:buNone/>
            </a:pPr>
            <a:r>
              <a:rPr lang="en-US" sz="2200" dirty="0" smtClean="0">
                <a:latin typeface="+mj-lt"/>
              </a:rPr>
              <a:t>There is insufficient data to make this comparison.  Only one African American child left care.</a:t>
            </a:r>
            <a:endParaRPr lang="en-US" sz="2200" dirty="0" smtClean="0">
              <a:latin typeface="+mj-lt"/>
            </a:endParaRPr>
          </a:p>
          <a:p>
            <a:pPr>
              <a:buNone/>
            </a:pP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r>
              <a:rPr lang="en-US" sz="2000" i="1" dirty="0" smtClean="0"/>
              <a:t>Source: DCFS QA FY 2010</a:t>
            </a:r>
          </a:p>
          <a:p>
            <a:pPr>
              <a:buNone/>
            </a:pPr>
            <a:endParaRPr lang="en-US" sz="2000" dirty="0" smtClean="0"/>
          </a:p>
          <a:p>
            <a:pPr>
              <a:buNone/>
            </a:pPr>
            <a:endParaRPr lang="en-US" sz="2000" dirty="0" smtClean="0"/>
          </a:p>
          <a:p>
            <a:pPr>
              <a:buNone/>
            </a:pPr>
            <a:endParaRPr lang="en-US" sz="1600" dirty="0" smtClean="0">
              <a:latin typeface="+mj-lt"/>
            </a:endParaRPr>
          </a:p>
          <a:p>
            <a:pPr>
              <a:buNone/>
            </a:pPr>
            <a:endParaRPr lang="en-US" sz="16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400" dirty="0" smtClean="0">
              <a:latin typeface="+mj-lt"/>
            </a:endParaRPr>
          </a:p>
          <a:p>
            <a:pPr>
              <a:buNone/>
            </a:pPr>
            <a:endParaRPr lang="en-US" sz="2400" dirty="0" smtClean="0">
              <a:latin typeface="+mj-lt"/>
            </a:endParaRPr>
          </a:p>
          <a:p>
            <a:pPr>
              <a:buNone/>
            </a:pPr>
            <a:endParaRPr lang="en-US" sz="2400" dirty="0">
              <a:solidFill>
                <a:srgbClr val="FF0000"/>
              </a:solidFill>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 </a:t>
            </a:r>
            <a:r>
              <a:rPr lang="en-US" dirty="0" err="1" smtClean="0">
                <a:solidFill>
                  <a:schemeClr val="bg1"/>
                </a:solidFill>
              </a:rPr>
              <a:t>Disproportionality</a:t>
            </a:r>
            <a:r>
              <a:rPr lang="en-US" dirty="0" smtClean="0">
                <a:solidFill>
                  <a:schemeClr val="bg1"/>
                </a:solidFill>
              </a:rPr>
              <a:t> and Disparity: The Summary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a:bodyPr>
          <a:lstStyle/>
          <a:p>
            <a:pPr>
              <a:buNone/>
            </a:pPr>
            <a:r>
              <a:rPr lang="en-US" dirty="0" smtClean="0">
                <a:latin typeface="+mj-lt"/>
              </a:rPr>
              <a:t> </a:t>
            </a:r>
            <a:r>
              <a:rPr lang="en-US" dirty="0" smtClean="0">
                <a:latin typeface="+mj-lt"/>
              </a:rPr>
              <a:t>African American children and youth are </a:t>
            </a:r>
            <a:r>
              <a:rPr lang="en-US" u="sng" dirty="0" smtClean="0">
                <a:latin typeface="+mj-lt"/>
              </a:rPr>
              <a:t>reported</a:t>
            </a:r>
            <a:r>
              <a:rPr lang="en-US" dirty="0" smtClean="0">
                <a:latin typeface="+mj-lt"/>
              </a:rPr>
              <a:t> at higher rates than White children in LaSalle County and these reports are </a:t>
            </a:r>
            <a:r>
              <a:rPr lang="en-US" u="sng" dirty="0" smtClean="0">
                <a:latin typeface="+mj-lt"/>
              </a:rPr>
              <a:t>more likely to be indicated.</a:t>
            </a:r>
          </a:p>
          <a:p>
            <a:pPr>
              <a:buNone/>
            </a:pPr>
            <a:endParaRPr lang="en-US" dirty="0" smtClean="0">
              <a:solidFill>
                <a:srgbClr val="FF0000"/>
              </a:solidFill>
              <a:latin typeface="+mj-lt"/>
            </a:endParaRPr>
          </a:p>
          <a:p>
            <a:pPr>
              <a:buNone/>
            </a:pPr>
            <a:r>
              <a:rPr lang="en-US" dirty="0" smtClean="0">
                <a:latin typeface="+mj-lt"/>
              </a:rPr>
              <a:t>Because the number of African American children in </a:t>
            </a:r>
            <a:r>
              <a:rPr lang="en-US" dirty="0" smtClean="0">
                <a:latin typeface="+mj-lt"/>
              </a:rPr>
              <a:t>care </a:t>
            </a:r>
            <a:r>
              <a:rPr lang="en-US" dirty="0" smtClean="0">
                <a:latin typeface="+mj-lt"/>
              </a:rPr>
              <a:t>is so small it is difficult to determine meaningful differences by race/ethnicity.</a:t>
            </a:r>
            <a:endParaRPr lang="en-US" dirty="0" smtClean="0">
              <a:latin typeface="+mj-lt"/>
            </a:endParaRPr>
          </a:p>
          <a:p>
            <a:pPr>
              <a:buNone/>
            </a:pPr>
            <a:endParaRPr lang="en-US" dirty="0" smtClean="0">
              <a:latin typeface="+mj-lt"/>
            </a:endParaRPr>
          </a:p>
          <a:p>
            <a:pPr>
              <a:buNone/>
            </a:pPr>
            <a:endParaRPr lang="en-US" dirty="0" smtClean="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US" dirty="0" smtClean="0">
                <a:solidFill>
                  <a:schemeClr val="bg1"/>
                </a:solidFill>
              </a:rPr>
              <a:t>On-going</a:t>
            </a:r>
            <a:r>
              <a:rPr lang="en-US" dirty="0" smtClean="0"/>
              <a:t> </a:t>
            </a:r>
            <a:r>
              <a:rPr lang="en-US" dirty="0" smtClean="0">
                <a:solidFill>
                  <a:schemeClr val="bg1"/>
                </a:solidFill>
              </a:rPr>
              <a:t>Questions for our Area</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3" name="Content Placeholder 2"/>
          <p:cNvSpPr>
            <a:spLocks noGrp="1"/>
          </p:cNvSpPr>
          <p:nvPr>
            <p:ph sz="quarter" idx="1"/>
          </p:nvPr>
        </p:nvSpPr>
        <p:spPr>
          <a:xfrm>
            <a:off x="838200" y="1371600"/>
            <a:ext cx="7772400" cy="4572000"/>
          </a:xfrm>
        </p:spPr>
        <p:txBody>
          <a:bodyPr>
            <a:normAutofit/>
          </a:bodyPr>
          <a:lstStyle/>
          <a:p>
            <a:pPr>
              <a:buNone/>
            </a:pPr>
            <a:endParaRPr lang="en-US" dirty="0">
              <a:solidFill>
                <a:srgbClr val="FF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219200"/>
          </a:xfrm>
          <a:solidFill>
            <a:schemeClr val="accent1"/>
          </a:solidFill>
        </p:spPr>
        <p:txBody>
          <a:bodyPr>
            <a:normAutofit fontScale="90000"/>
          </a:bodyPr>
          <a:lstStyle/>
          <a:p>
            <a:r>
              <a:rPr lang="en-US" sz="4400" dirty="0" smtClean="0">
                <a:solidFill>
                  <a:schemeClr val="bg1"/>
                </a:solidFill>
              </a:rPr>
              <a:t>How do Children Enter the Child Welfare System?</a:t>
            </a:r>
            <a:endParaRPr lang="en-US" sz="4400"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lnSpcReduction="10000"/>
          </a:bodyPr>
          <a:lstStyle/>
          <a:p>
            <a:pPr>
              <a:buNone/>
            </a:pPr>
            <a:r>
              <a:rPr lang="en-US" dirty="0" smtClean="0">
                <a:latin typeface="+mj-lt"/>
              </a:rPr>
              <a:t>As shown above, law enforcement was the largest source of indicated reports in LaSalle County.  </a:t>
            </a:r>
          </a:p>
          <a:p>
            <a:pPr>
              <a:buNone/>
            </a:pPr>
            <a:endParaRPr lang="en-US" dirty="0" smtClean="0">
              <a:latin typeface="+mj-lt"/>
            </a:endParaRPr>
          </a:p>
          <a:p>
            <a:pPr>
              <a:buNone/>
            </a:pPr>
            <a:r>
              <a:rPr lang="en-US" dirty="0" smtClean="0">
                <a:latin typeface="+mj-lt"/>
              </a:rPr>
              <a:t>Further, law enforcement reports overall were more likely to be indicated than reports from other sources.</a:t>
            </a:r>
          </a:p>
          <a:p>
            <a:pPr marL="517525" indent="-517525">
              <a:buNone/>
              <a:tabLst>
                <a:tab pos="346075" algn="l"/>
              </a:tabLst>
            </a:pPr>
            <a:r>
              <a:rPr lang="en-US" dirty="0" smtClean="0">
                <a:latin typeface="+mj-lt"/>
              </a:rPr>
              <a:t>	- 55% of reports from law enforcement were indicated in FY2010.</a:t>
            </a:r>
          </a:p>
          <a:p>
            <a:pPr>
              <a:buNone/>
            </a:pPr>
            <a:r>
              <a:rPr lang="en-US" dirty="0" smtClean="0">
                <a:latin typeface="+mj-lt"/>
              </a:rPr>
              <a:t>	-  53% of reports from Medical were indicated. </a:t>
            </a:r>
            <a:endParaRPr lang="en-US" dirty="0" smtClean="0">
              <a:solidFill>
                <a:srgbClr val="00B050"/>
              </a:solidFill>
              <a:latin typeface="+mj-lt"/>
            </a:endParaRPr>
          </a:p>
          <a:p>
            <a:pPr>
              <a:buNone/>
            </a:pPr>
            <a:endParaRPr lang="en-US" dirty="0" smtClean="0"/>
          </a:p>
          <a:p>
            <a:pPr>
              <a:buNone/>
            </a:pPr>
            <a:r>
              <a:rPr lang="en-US" sz="2000" i="1" dirty="0" smtClean="0"/>
              <a:t>Source: DCFS QA FY 2010</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Types of Harm do Children Experience?</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a:xfrm>
            <a:off x="914400" y="1447800"/>
            <a:ext cx="7772400" cy="4724400"/>
          </a:xfrm>
        </p:spPr>
        <p:txBody>
          <a:bodyPr>
            <a:normAutofit fontScale="70000" lnSpcReduction="20000"/>
          </a:bodyPr>
          <a:lstStyle/>
          <a:p>
            <a:pPr>
              <a:buNone/>
            </a:pPr>
            <a:endParaRPr lang="en-US" sz="2800" dirty="0" smtClean="0"/>
          </a:p>
          <a:p>
            <a:pPr>
              <a:buNone/>
            </a:pPr>
            <a:r>
              <a:rPr lang="en-US" sz="2800" u="sng" dirty="0" smtClean="0">
                <a:latin typeface="+mj-lt"/>
              </a:rPr>
              <a:t>Type			      N indicated	% of total</a:t>
            </a:r>
          </a:p>
          <a:p>
            <a:pPr>
              <a:buNone/>
            </a:pPr>
            <a:r>
              <a:rPr lang="en-US" sz="2800" b="1" i="1" dirty="0" smtClean="0">
                <a:latin typeface="+mj-lt"/>
              </a:rPr>
              <a:t>ABUSE</a:t>
            </a:r>
          </a:p>
          <a:p>
            <a:pPr>
              <a:lnSpc>
                <a:spcPct val="120000"/>
              </a:lnSpc>
              <a:spcBef>
                <a:spcPts val="0"/>
              </a:spcBef>
              <a:buNone/>
              <a:tabLst>
                <a:tab pos="3941763" algn="r"/>
                <a:tab pos="5202238" algn="r"/>
              </a:tabLst>
            </a:pPr>
            <a:r>
              <a:rPr lang="en-US" sz="2800" dirty="0" smtClean="0">
                <a:latin typeface="+mj-lt"/>
              </a:rPr>
              <a:t>Substantial risk of harm	72	14%</a:t>
            </a:r>
          </a:p>
          <a:p>
            <a:pPr>
              <a:buNone/>
              <a:tabLst>
                <a:tab pos="3941763" algn="r"/>
                <a:tab pos="5202238" algn="r"/>
              </a:tabLst>
            </a:pPr>
            <a:r>
              <a:rPr lang="en-US" sz="2800" dirty="0" smtClean="0">
                <a:latin typeface="+mj-lt"/>
              </a:rPr>
              <a:t>Physical abuse	36	7%</a:t>
            </a:r>
          </a:p>
          <a:p>
            <a:pPr>
              <a:buNone/>
              <a:tabLst>
                <a:tab pos="3941763" algn="r"/>
                <a:tab pos="5202238" algn="r"/>
              </a:tabLst>
            </a:pPr>
            <a:r>
              <a:rPr lang="en-US" sz="2800" dirty="0" smtClean="0">
                <a:latin typeface="+mj-lt"/>
              </a:rPr>
              <a:t>Sexual abuse	33	6%	</a:t>
            </a:r>
          </a:p>
          <a:p>
            <a:pPr>
              <a:buNone/>
              <a:tabLst>
                <a:tab pos="3941763" algn="r"/>
                <a:tab pos="5202238" algn="r"/>
              </a:tabLst>
            </a:pPr>
            <a:r>
              <a:rPr lang="en-US" sz="2800" dirty="0" smtClean="0">
                <a:latin typeface="+mj-lt"/>
              </a:rPr>
              <a:t>Emotional abuse	13	3%</a:t>
            </a:r>
          </a:p>
          <a:p>
            <a:pPr>
              <a:lnSpc>
                <a:spcPct val="120000"/>
              </a:lnSpc>
              <a:spcBef>
                <a:spcPts val="1200"/>
              </a:spcBef>
              <a:buNone/>
              <a:tabLst>
                <a:tab pos="3890963" algn="l"/>
                <a:tab pos="5140325" algn="l"/>
              </a:tabLst>
            </a:pPr>
            <a:r>
              <a:rPr lang="en-US" sz="2800" b="1" i="1" dirty="0" smtClean="0">
                <a:latin typeface="+mj-lt"/>
              </a:rPr>
              <a:t>NEGLECT</a:t>
            </a:r>
          </a:p>
          <a:p>
            <a:pPr>
              <a:buNone/>
              <a:tabLst>
                <a:tab pos="3941763" algn="r"/>
                <a:tab pos="5202238" algn="r"/>
              </a:tabLst>
            </a:pPr>
            <a:r>
              <a:rPr lang="en-US" sz="2800" dirty="0" smtClean="0">
                <a:latin typeface="+mj-lt"/>
              </a:rPr>
              <a:t>Blatant disregard	259	50%</a:t>
            </a:r>
          </a:p>
          <a:p>
            <a:pPr>
              <a:buNone/>
              <a:tabLst>
                <a:tab pos="3941763" algn="r"/>
                <a:tab pos="5202238" algn="r"/>
              </a:tabLst>
            </a:pPr>
            <a:r>
              <a:rPr lang="en-US" sz="2800" dirty="0" smtClean="0">
                <a:latin typeface="+mj-lt"/>
              </a:rPr>
              <a:t>Lack of supervision	  75	14%</a:t>
            </a:r>
          </a:p>
          <a:p>
            <a:pPr>
              <a:buNone/>
              <a:tabLst>
                <a:tab pos="3941763" algn="r"/>
                <a:tab pos="5202238" algn="r"/>
              </a:tabLst>
            </a:pPr>
            <a:r>
              <a:rPr lang="en-US" sz="2800" dirty="0" smtClean="0">
                <a:latin typeface="+mj-lt"/>
              </a:rPr>
              <a:t>Environmental	24	5%</a:t>
            </a:r>
          </a:p>
          <a:p>
            <a:pPr>
              <a:buNone/>
              <a:tabLst>
                <a:tab pos="3941763" algn="r"/>
                <a:tab pos="5202238" algn="r"/>
              </a:tabLst>
            </a:pPr>
            <a:r>
              <a:rPr lang="en-US" sz="2800" dirty="0" smtClean="0">
                <a:latin typeface="+mj-lt"/>
              </a:rPr>
              <a:t>Lack of health 	      </a:t>
            </a:r>
            <a:r>
              <a:rPr lang="en-US" sz="2800" u="sng" dirty="0" smtClean="0">
                <a:latin typeface="+mj-lt"/>
              </a:rPr>
              <a:t>     8	2%</a:t>
            </a:r>
            <a:endParaRPr lang="en-US" sz="2000" u="sng" dirty="0" smtClean="0">
              <a:latin typeface="+mj-lt"/>
            </a:endParaRPr>
          </a:p>
          <a:p>
            <a:pPr>
              <a:buNone/>
              <a:tabLst>
                <a:tab pos="3941763" algn="r"/>
                <a:tab pos="5202238" algn="r"/>
              </a:tabLst>
            </a:pPr>
            <a:r>
              <a:rPr lang="en-US" sz="2800" dirty="0" smtClean="0"/>
              <a:t>		</a:t>
            </a:r>
            <a:r>
              <a:rPr lang="en-US" sz="2800" dirty="0" smtClean="0">
                <a:latin typeface="+mj-lt"/>
              </a:rPr>
              <a:t>520	100%</a:t>
            </a:r>
          </a:p>
          <a:p>
            <a:pPr>
              <a:buNone/>
            </a:pPr>
            <a:r>
              <a:rPr lang="en-US" sz="2800" i="1" dirty="0" smtClean="0"/>
              <a:t>Source: DCFS QA FY 2010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What Types of Harm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a:bodyPr>
          <a:lstStyle/>
          <a:p>
            <a:pPr>
              <a:buNone/>
            </a:pPr>
            <a:endParaRPr lang="en-US" sz="3200" dirty="0" smtClean="0">
              <a:latin typeface="+mj-lt"/>
            </a:endParaRPr>
          </a:p>
          <a:p>
            <a:pPr>
              <a:buNone/>
            </a:pPr>
            <a:endParaRPr lang="en-US" sz="3200" dirty="0">
              <a:latin typeface="+mj-lt"/>
            </a:endParaRPr>
          </a:p>
        </p:txBody>
      </p:sp>
      <p:sp>
        <p:nvSpPr>
          <p:cNvPr id="5" name="Rectangle 4"/>
          <p:cNvSpPr/>
          <p:nvPr/>
        </p:nvSpPr>
        <p:spPr>
          <a:xfrm>
            <a:off x="990600" y="1600200"/>
            <a:ext cx="7696200" cy="4555093"/>
          </a:xfrm>
          <a:prstGeom prst="rect">
            <a:avLst/>
          </a:prstGeom>
        </p:spPr>
        <p:txBody>
          <a:bodyPr wrap="square">
            <a:spAutoFit/>
          </a:bodyPr>
          <a:lstStyle/>
          <a:p>
            <a:pPr>
              <a:buNone/>
            </a:pPr>
            <a:r>
              <a:rPr lang="en-US" sz="2400" dirty="0" smtClean="0">
                <a:latin typeface="+mj-lt"/>
              </a:rPr>
              <a:t>By far the most common harm to children is neglect/ blatant disregard for child’s welfare, representing 42</a:t>
            </a:r>
            <a:r>
              <a:rPr lang="en-US" sz="2400" dirty="0" smtClean="0">
                <a:latin typeface="+mj-lt"/>
              </a:rPr>
              <a:t>% </a:t>
            </a:r>
            <a:r>
              <a:rPr lang="en-US" sz="2400" dirty="0" smtClean="0">
                <a:latin typeface="+mj-lt"/>
              </a:rPr>
              <a:t>of all indicated reports. </a:t>
            </a:r>
          </a:p>
          <a:p>
            <a:pPr>
              <a:spcBef>
                <a:spcPts val="600"/>
              </a:spcBef>
              <a:buNone/>
            </a:pPr>
            <a:r>
              <a:rPr lang="en-US" sz="2400" dirty="0" smtClean="0">
                <a:latin typeface="+mj-lt"/>
              </a:rPr>
              <a:t>The </a:t>
            </a:r>
            <a:r>
              <a:rPr lang="en-US" sz="2400" dirty="0" smtClean="0">
                <a:latin typeface="+mj-lt"/>
              </a:rPr>
              <a:t>next</a:t>
            </a:r>
            <a:r>
              <a:rPr lang="en-US" sz="2400" dirty="0" smtClean="0">
                <a:latin typeface="+mj-lt"/>
              </a:rPr>
              <a:t> </a:t>
            </a:r>
            <a:r>
              <a:rPr lang="en-US" sz="2400" dirty="0" smtClean="0">
                <a:latin typeface="+mj-lt"/>
              </a:rPr>
              <a:t>most common </a:t>
            </a:r>
            <a:r>
              <a:rPr lang="en-US" sz="2400" dirty="0" smtClean="0">
                <a:latin typeface="+mj-lt"/>
              </a:rPr>
              <a:t>are</a:t>
            </a:r>
            <a:r>
              <a:rPr lang="en-US" sz="2400" dirty="0" smtClean="0">
                <a:latin typeface="+mj-lt"/>
              </a:rPr>
              <a:t> </a:t>
            </a:r>
            <a:r>
              <a:rPr lang="en-US" sz="2400" dirty="0" smtClean="0">
                <a:latin typeface="+mj-lt"/>
              </a:rPr>
              <a:t>neglect/ lack of </a:t>
            </a:r>
            <a:r>
              <a:rPr lang="en-US" sz="2400" dirty="0" smtClean="0">
                <a:latin typeface="+mj-lt"/>
              </a:rPr>
              <a:t>supervision  and abuse/substantial </a:t>
            </a:r>
            <a:r>
              <a:rPr lang="en-US" sz="2400" dirty="0" smtClean="0">
                <a:latin typeface="+mj-lt"/>
              </a:rPr>
              <a:t>risk of </a:t>
            </a:r>
            <a:r>
              <a:rPr lang="en-US" sz="2400" dirty="0" smtClean="0">
                <a:latin typeface="+mj-lt"/>
              </a:rPr>
              <a:t>harm (</a:t>
            </a:r>
            <a:r>
              <a:rPr lang="en-US" sz="2400" dirty="0" smtClean="0">
                <a:latin typeface="+mj-lt"/>
              </a:rPr>
              <a:t>14</a:t>
            </a:r>
            <a:r>
              <a:rPr lang="en-US" sz="2400" dirty="0" smtClean="0">
                <a:latin typeface="+mj-lt"/>
              </a:rPr>
              <a:t>% for each).</a:t>
            </a:r>
            <a:endParaRPr lang="en-US" sz="2400" dirty="0" smtClean="0">
              <a:latin typeface="+mj-lt"/>
            </a:endParaRPr>
          </a:p>
          <a:p>
            <a:pPr>
              <a:spcBef>
                <a:spcPts val="600"/>
              </a:spcBef>
              <a:buNone/>
            </a:pPr>
            <a:r>
              <a:rPr lang="en-US" sz="2400" dirty="0" smtClean="0">
                <a:latin typeface="+mj-lt"/>
              </a:rPr>
              <a:t>Sexual abuse per se accounts for 9% of indicated cases.  However, when this is combined with substantial risk of sexual injury, then 12% of cases relate to sexual harm to children.</a:t>
            </a:r>
          </a:p>
          <a:p>
            <a:pPr>
              <a:buNone/>
            </a:pPr>
            <a:endParaRPr lang="en-US" sz="2400" dirty="0" smtClean="0">
              <a:latin typeface="+mj-lt"/>
            </a:endParaRPr>
          </a:p>
          <a:p>
            <a:r>
              <a:rPr lang="en-US" sz="2000" i="1" dirty="0" smtClean="0"/>
              <a:t>Source: DCFS QA FY 2010</a:t>
            </a:r>
          </a:p>
          <a:p>
            <a:pPr>
              <a:buNone/>
            </a:pPr>
            <a:endParaRPr lang="en-US" sz="2000" dirty="0" smtClean="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fontScale="92500" lnSpcReduction="20000"/>
          </a:bodyPr>
          <a:lstStyle/>
          <a:p>
            <a:pPr>
              <a:buNone/>
            </a:pPr>
            <a:r>
              <a:rPr lang="en-US" dirty="0" smtClean="0">
                <a:latin typeface="+mj-lt"/>
              </a:rPr>
              <a:t>In 2010, 65 children and youth entered foster care in LaSalle County.</a:t>
            </a:r>
          </a:p>
          <a:p>
            <a:pPr>
              <a:buNone/>
            </a:pPr>
            <a:endParaRPr lang="en-US" dirty="0" smtClean="0">
              <a:latin typeface="+mj-lt"/>
            </a:endParaRPr>
          </a:p>
          <a:p>
            <a:pPr>
              <a:buNone/>
            </a:pPr>
            <a:r>
              <a:rPr lang="en-US" b="1" dirty="0" smtClean="0">
                <a:latin typeface="+mj-lt"/>
              </a:rPr>
              <a:t>Gender</a:t>
            </a:r>
            <a:r>
              <a:rPr lang="en-US" dirty="0" smtClean="0">
                <a:latin typeface="+mj-lt"/>
              </a:rPr>
              <a:t>:  Male – 43%, Female – 57%</a:t>
            </a:r>
          </a:p>
          <a:p>
            <a:pPr>
              <a:buNone/>
            </a:pPr>
            <a:endParaRPr lang="en-US" dirty="0" smtClean="0">
              <a:latin typeface="+mj-lt"/>
            </a:endParaRPr>
          </a:p>
          <a:p>
            <a:pPr>
              <a:buNone/>
            </a:pPr>
            <a:r>
              <a:rPr lang="en-US" b="1" dirty="0" smtClean="0">
                <a:latin typeface="+mj-lt"/>
              </a:rPr>
              <a:t>Race</a:t>
            </a:r>
            <a:r>
              <a:rPr lang="en-US" dirty="0" smtClean="0">
                <a:latin typeface="+mj-lt"/>
              </a:rPr>
              <a:t>:</a:t>
            </a:r>
          </a:p>
          <a:p>
            <a:pPr>
              <a:buNone/>
            </a:pPr>
            <a:r>
              <a:rPr lang="en-US" dirty="0" smtClean="0">
                <a:latin typeface="+mj-lt"/>
              </a:rPr>
              <a:t>White 			92%</a:t>
            </a:r>
          </a:p>
          <a:p>
            <a:pPr>
              <a:buNone/>
            </a:pPr>
            <a:r>
              <a:rPr lang="en-US" dirty="0" smtClean="0">
                <a:latin typeface="+mj-lt"/>
              </a:rPr>
              <a:t>African American	  5%</a:t>
            </a:r>
          </a:p>
          <a:p>
            <a:pPr>
              <a:buNone/>
            </a:pPr>
            <a:r>
              <a:rPr lang="en-US" dirty="0" smtClean="0">
                <a:latin typeface="+mj-lt"/>
              </a:rPr>
              <a:t>Hispanic		  2%</a:t>
            </a:r>
          </a:p>
          <a:p>
            <a:pPr>
              <a:buNone/>
            </a:pPr>
            <a:r>
              <a:rPr lang="en-US" dirty="0" smtClean="0">
                <a:latin typeface="+mj-lt"/>
              </a:rPr>
              <a:t>Other/Missing	  2%</a:t>
            </a:r>
          </a:p>
          <a:p>
            <a:pPr>
              <a:buNone/>
            </a:pPr>
            <a:endParaRPr lang="en-US" sz="2800" i="1" dirty="0" smtClean="0">
              <a:latin typeface="+mj-lt"/>
            </a:endParaRPr>
          </a:p>
          <a:p>
            <a:pPr>
              <a:buNone/>
            </a:pPr>
            <a:r>
              <a:rPr lang="en-US" sz="2200" i="1" dirty="0" smtClean="0"/>
              <a:t>Source: DCFS QA FY 2010</a:t>
            </a:r>
            <a:endParaRPr lang="en-US" dirty="0">
              <a:solidFill>
                <a:srgbClr val="00B050"/>
              </a:solidFill>
            </a:endParaRPr>
          </a:p>
        </p:txBody>
      </p:sp>
      <p:sp>
        <p:nvSpPr>
          <p:cNvPr id="5" name="Title 1"/>
          <p:cNvSpPr>
            <a:spLocks noGrp="1"/>
          </p:cNvSpPr>
          <p:nvPr>
            <p:ph type="title"/>
          </p:nvPr>
        </p:nvSpPr>
        <p:spPr>
          <a:solidFill>
            <a:schemeClr val="accent1"/>
          </a:solidFill>
        </p:spPr>
        <p:txBody>
          <a:bodyPr>
            <a:normAutofit/>
          </a:bodyPr>
          <a:lstStyle/>
          <a:p>
            <a:r>
              <a:rPr lang="en-US" sz="3600" dirty="0" smtClean="0">
                <a:solidFill>
                  <a:schemeClr val="bg1"/>
                </a:solidFill>
              </a:rPr>
              <a:t>Who </a:t>
            </a:r>
            <a:r>
              <a:rPr lang="en-US" sz="3600" u="sng" dirty="0" smtClean="0">
                <a:solidFill>
                  <a:schemeClr val="bg1"/>
                </a:solidFill>
              </a:rPr>
              <a:t>Entered</a:t>
            </a:r>
            <a:r>
              <a:rPr lang="en-US" sz="3600" dirty="0" smtClean="0">
                <a:solidFill>
                  <a:schemeClr val="bg1"/>
                </a:solidFill>
              </a:rPr>
              <a:t> Care in 2010?</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latin typeface="+mj-lt"/>
              </a:rPr>
              <a:t>At the close of FY10, </a:t>
            </a:r>
            <a:r>
              <a:rPr lang="en-US" dirty="0" smtClean="0">
                <a:solidFill>
                  <a:srgbClr val="00B050"/>
                </a:solidFill>
                <a:latin typeface="+mj-lt"/>
              </a:rPr>
              <a:t>178</a:t>
            </a:r>
            <a:r>
              <a:rPr lang="en-US" dirty="0" smtClean="0">
                <a:latin typeface="+mj-lt"/>
              </a:rPr>
              <a:t> children were in out-of-home care in LaSalle County.</a:t>
            </a:r>
          </a:p>
          <a:p>
            <a:pPr>
              <a:buNone/>
            </a:pPr>
            <a:r>
              <a:rPr lang="en-US" dirty="0" smtClean="0">
                <a:latin typeface="+mj-lt"/>
              </a:rPr>
              <a:t>	There was </a:t>
            </a:r>
            <a:r>
              <a:rPr lang="en-US" dirty="0" smtClean="0">
                <a:solidFill>
                  <a:srgbClr val="00B050"/>
                </a:solidFill>
                <a:latin typeface="+mj-lt"/>
              </a:rPr>
              <a:t>no change </a:t>
            </a:r>
            <a:r>
              <a:rPr lang="en-US" dirty="0" smtClean="0">
                <a:latin typeface="+mj-lt"/>
              </a:rPr>
              <a:t>from the previous year.</a:t>
            </a:r>
          </a:p>
          <a:p>
            <a:pPr>
              <a:buNone/>
            </a:pPr>
            <a:endParaRPr lang="en-US" dirty="0" smtClean="0">
              <a:latin typeface="+mj-lt"/>
            </a:endParaRPr>
          </a:p>
          <a:p>
            <a:pPr>
              <a:buNone/>
            </a:pPr>
            <a:r>
              <a:rPr lang="en-US" dirty="0" smtClean="0">
                <a:latin typeface="+mj-lt"/>
              </a:rPr>
              <a:t>-	</a:t>
            </a:r>
            <a:r>
              <a:rPr lang="en-US" dirty="0" smtClean="0">
                <a:latin typeface="+mj-lt"/>
              </a:rPr>
              <a:t>84</a:t>
            </a:r>
            <a:r>
              <a:rPr lang="en-US" dirty="0" smtClean="0">
                <a:latin typeface="+mj-lt"/>
              </a:rPr>
              <a:t>% of children were White</a:t>
            </a:r>
          </a:p>
          <a:p>
            <a:pPr>
              <a:buNone/>
            </a:pPr>
            <a:r>
              <a:rPr lang="en-US" dirty="0" smtClean="0">
                <a:latin typeface="+mj-lt"/>
              </a:rPr>
              <a:t>-	</a:t>
            </a:r>
            <a:r>
              <a:rPr lang="en-US" dirty="0" smtClean="0">
                <a:latin typeface="+mj-lt"/>
              </a:rPr>
              <a:t>11</a:t>
            </a:r>
            <a:r>
              <a:rPr lang="en-US" dirty="0" smtClean="0">
                <a:latin typeface="+mj-lt"/>
              </a:rPr>
              <a:t>% were African American</a:t>
            </a:r>
          </a:p>
          <a:p>
            <a:pPr>
              <a:buNone/>
            </a:pPr>
            <a:r>
              <a:rPr lang="en-US" dirty="0" smtClean="0">
                <a:latin typeface="+mj-lt"/>
              </a:rPr>
              <a:t>-	</a:t>
            </a:r>
            <a:r>
              <a:rPr lang="en-US" dirty="0" smtClean="0">
                <a:latin typeface="+mj-lt"/>
              </a:rPr>
              <a:t>4</a:t>
            </a:r>
            <a:r>
              <a:rPr lang="en-US" dirty="0" smtClean="0">
                <a:latin typeface="+mj-lt"/>
              </a:rPr>
              <a:t>% were Latino*</a:t>
            </a:r>
          </a:p>
          <a:p>
            <a:pPr>
              <a:buNone/>
            </a:pPr>
            <a:r>
              <a:rPr lang="en-US" dirty="0" smtClean="0">
                <a:latin typeface="+mj-lt"/>
              </a:rPr>
              <a:t>-	</a:t>
            </a:r>
            <a:r>
              <a:rPr lang="en-US" dirty="0" smtClean="0">
                <a:latin typeface="+mj-lt"/>
              </a:rPr>
              <a:t>1</a:t>
            </a:r>
            <a:r>
              <a:rPr lang="en-US" dirty="0" smtClean="0">
                <a:latin typeface="+mj-lt"/>
              </a:rPr>
              <a:t>% were unknown</a:t>
            </a:r>
          </a:p>
          <a:p>
            <a:pPr>
              <a:buFontTx/>
              <a:buChar char="-"/>
            </a:pPr>
            <a:endParaRPr lang="en-US" dirty="0" smtClean="0"/>
          </a:p>
          <a:p>
            <a:pPr>
              <a:buFontTx/>
              <a:buChar char="-"/>
            </a:pPr>
            <a:endParaRPr lang="en-US" dirty="0" smtClean="0"/>
          </a:p>
          <a:p>
            <a:pPr>
              <a:buNone/>
            </a:pPr>
            <a:r>
              <a:rPr lang="en-US" sz="2200" dirty="0" smtClean="0"/>
              <a:t>*</a:t>
            </a:r>
            <a:r>
              <a:rPr lang="en-US" sz="2400" i="1" dirty="0" smtClean="0"/>
              <a:t>Source: DCFS QA FY 2010.  </a:t>
            </a:r>
            <a:r>
              <a:rPr lang="en-US" sz="2200" dirty="0" smtClean="0"/>
              <a:t>There are on-going concerns about how Latino or Hispanic ethnicity is determined for DCFS clients.</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LaSalle County</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sz="8000" dirty="0" smtClean="0">
                <a:latin typeface="+mj-lt"/>
              </a:rPr>
              <a:t>GENDER </a:t>
            </a:r>
          </a:p>
          <a:p>
            <a:pPr>
              <a:buNone/>
            </a:pPr>
            <a:r>
              <a:rPr lang="en-US" sz="8000" dirty="0" smtClean="0">
                <a:latin typeface="+mj-lt"/>
              </a:rPr>
              <a:t>46% of youth are female, 54% male</a:t>
            </a:r>
          </a:p>
          <a:p>
            <a:pPr>
              <a:buNone/>
            </a:pPr>
            <a:endParaRPr lang="en-US" sz="8000" dirty="0" smtClean="0">
              <a:latin typeface="+mj-lt"/>
            </a:endParaRPr>
          </a:p>
          <a:p>
            <a:pPr>
              <a:buNone/>
            </a:pPr>
            <a:r>
              <a:rPr lang="en-US" sz="8000" dirty="0" smtClean="0">
                <a:latin typeface="+mj-lt"/>
              </a:rPr>
              <a:t>AGE </a:t>
            </a:r>
          </a:p>
          <a:p>
            <a:pPr>
              <a:buNone/>
            </a:pPr>
            <a:r>
              <a:rPr lang="en-US" sz="8000" dirty="0" smtClean="0">
                <a:latin typeface="+mj-lt"/>
              </a:rPr>
              <a:t>	29%	     2 or under	</a:t>
            </a:r>
          </a:p>
          <a:p>
            <a:pPr>
              <a:buNone/>
            </a:pPr>
            <a:r>
              <a:rPr lang="en-US" sz="8000" dirty="0" smtClean="0">
                <a:latin typeface="+mj-lt"/>
              </a:rPr>
              <a:t>	19%	     3 - 5 </a:t>
            </a:r>
          </a:p>
          <a:p>
            <a:pPr>
              <a:buNone/>
            </a:pPr>
            <a:r>
              <a:rPr lang="en-US" sz="8000" dirty="0" smtClean="0">
                <a:latin typeface="+mj-lt"/>
              </a:rPr>
              <a:t>	21% 	     6 - 9</a:t>
            </a:r>
          </a:p>
          <a:p>
            <a:pPr>
              <a:buNone/>
            </a:pPr>
            <a:r>
              <a:rPr lang="en-US" sz="8000" dirty="0" smtClean="0">
                <a:latin typeface="+mj-lt"/>
              </a:rPr>
              <a:t>	12%       10 - 13</a:t>
            </a:r>
          </a:p>
          <a:p>
            <a:pPr>
              <a:buNone/>
            </a:pPr>
            <a:r>
              <a:rPr lang="en-US" sz="8000" dirty="0" smtClean="0">
                <a:latin typeface="+mj-lt"/>
              </a:rPr>
              <a:t>     15%      14 - 17</a:t>
            </a:r>
          </a:p>
          <a:p>
            <a:pPr>
              <a:buNone/>
            </a:pPr>
            <a:r>
              <a:rPr lang="en-US" sz="8000" dirty="0" smtClean="0">
                <a:latin typeface="+mj-lt"/>
              </a:rPr>
              <a:t>       4%      18+ </a:t>
            </a:r>
          </a:p>
          <a:p>
            <a:pPr>
              <a:buNone/>
            </a:pPr>
            <a:endParaRPr lang="en-US" sz="8000" dirty="0" smtClean="0">
              <a:latin typeface="+mj-lt"/>
            </a:endParaRPr>
          </a:p>
          <a:p>
            <a:pPr>
              <a:buNone/>
            </a:pPr>
            <a:r>
              <a:rPr lang="en-US" sz="8000" dirty="0" smtClean="0">
                <a:solidFill>
                  <a:srgbClr val="FF0000"/>
                </a:solidFill>
                <a:latin typeface="+mj-lt"/>
              </a:rPr>
              <a:t> </a:t>
            </a:r>
            <a:endParaRPr lang="en-US" sz="5600" dirty="0" smtClean="0">
              <a:solidFill>
                <a:srgbClr val="FF0000"/>
              </a:solidFill>
              <a:latin typeface="+mj-lt"/>
            </a:endParaRPr>
          </a:p>
          <a:p>
            <a:pPr>
              <a:buNone/>
            </a:pPr>
            <a:r>
              <a:rPr lang="en-US" sz="5600" dirty="0" smtClean="0">
                <a:latin typeface="+mj-lt"/>
              </a:rPr>
              <a:t>  </a:t>
            </a:r>
          </a:p>
          <a:p>
            <a:pPr>
              <a:spcBef>
                <a:spcPts val="0"/>
              </a:spcBef>
              <a:buNone/>
            </a:pPr>
            <a:r>
              <a:rPr lang="en-US" sz="8000" i="1" dirty="0" smtClean="0"/>
              <a:t>Source: DCFS QA 2010</a:t>
            </a:r>
            <a:endParaRPr lang="en-US" sz="8000" dirty="0" smtClean="0"/>
          </a:p>
          <a:p>
            <a:pPr>
              <a:buNone/>
            </a:pPr>
            <a:endParaRPr lang="en-US" dirty="0" smtClean="0"/>
          </a:p>
          <a:p>
            <a:pPr>
              <a:buNone/>
            </a:pP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are the Permanency Goals for Youth in Care?*</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dirty="0" smtClean="0"/>
              <a:t>LaSalle County</a:t>
            </a:r>
            <a:endParaRPr lang="en-US" dirty="0"/>
          </a:p>
        </p:txBody>
      </p:sp>
      <p:sp>
        <p:nvSpPr>
          <p:cNvPr id="4" name="Content Placeholder 3"/>
          <p:cNvSpPr>
            <a:spLocks noGrp="1"/>
          </p:cNvSpPr>
          <p:nvPr>
            <p:ph sz="quarter" idx="1"/>
          </p:nvPr>
        </p:nvSpPr>
        <p:spPr/>
        <p:txBody>
          <a:bodyPr>
            <a:normAutofit lnSpcReduction="10000"/>
          </a:bodyPr>
          <a:lstStyle/>
          <a:p>
            <a:pPr>
              <a:buNone/>
            </a:pPr>
            <a:endParaRPr lang="en-US" dirty="0" smtClean="0"/>
          </a:p>
          <a:p>
            <a:pPr>
              <a:buNone/>
              <a:tabLst>
                <a:tab pos="4348163" algn="r"/>
                <a:tab pos="6176963" algn="r"/>
              </a:tabLst>
            </a:pPr>
            <a:r>
              <a:rPr lang="en-US" sz="3200" dirty="0" smtClean="0">
                <a:latin typeface="+mj-lt"/>
              </a:rPr>
              <a:t>Reunification	89	61%	</a:t>
            </a:r>
          </a:p>
          <a:p>
            <a:pPr>
              <a:buNone/>
              <a:tabLst>
                <a:tab pos="4348163" algn="r"/>
                <a:tab pos="6176963" algn="r"/>
              </a:tabLst>
            </a:pPr>
            <a:r>
              <a:rPr lang="en-US" sz="3200" dirty="0" smtClean="0">
                <a:latin typeface="+mj-lt"/>
              </a:rPr>
              <a:t>Adoption 	32	22%</a:t>
            </a:r>
          </a:p>
          <a:p>
            <a:pPr>
              <a:buNone/>
              <a:tabLst>
                <a:tab pos="4348163" algn="r"/>
                <a:tab pos="6176963" algn="r"/>
              </a:tabLst>
            </a:pPr>
            <a:r>
              <a:rPr lang="en-US" sz="3200" dirty="0" smtClean="0">
                <a:latin typeface="+mj-lt"/>
              </a:rPr>
              <a:t>Guardianship	   4	3%</a:t>
            </a:r>
          </a:p>
          <a:p>
            <a:pPr>
              <a:buNone/>
              <a:tabLst>
                <a:tab pos="4348163" algn="r"/>
                <a:tab pos="6176963" algn="r"/>
              </a:tabLst>
            </a:pPr>
            <a:r>
              <a:rPr lang="en-US" sz="3200" u="sng" dirty="0" smtClean="0">
                <a:latin typeface="+mj-lt"/>
              </a:rPr>
              <a:t>Independence	21	14%</a:t>
            </a:r>
          </a:p>
          <a:p>
            <a:pPr>
              <a:buNone/>
              <a:tabLst>
                <a:tab pos="4348163" algn="r"/>
                <a:tab pos="6176963" algn="r"/>
              </a:tabLst>
            </a:pPr>
            <a:r>
              <a:rPr lang="en-US" sz="3200" dirty="0" smtClean="0">
                <a:latin typeface="+mj-lt"/>
              </a:rPr>
              <a:t>	 	 146	100%</a:t>
            </a:r>
          </a:p>
          <a:p>
            <a:pPr>
              <a:buNone/>
            </a:pPr>
            <a:endParaRPr lang="en-US" dirty="0" smtClean="0"/>
          </a:p>
          <a:p>
            <a:pPr>
              <a:buNone/>
            </a:pPr>
            <a:r>
              <a:rPr lang="en-US" sz="2400" i="1" dirty="0" smtClean="0"/>
              <a:t>Source: DCFS QA FY 2010</a:t>
            </a:r>
          </a:p>
          <a:p>
            <a:pPr>
              <a:buNone/>
            </a:pPr>
            <a:endParaRPr lang="en-US" sz="1800" dirty="0" smtClean="0"/>
          </a:p>
          <a:p>
            <a:pPr>
              <a:buNone/>
            </a:pPr>
            <a:r>
              <a:rPr lang="en-US" sz="1600" dirty="0" smtClean="0"/>
              <a:t>*This table excludes the children for whom data were missing or coded as “other”</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8888</TotalTime>
  <Words>2049</Words>
  <Application>Microsoft Office PowerPoint</Application>
  <PresentationFormat>On-screen Show (4:3)</PresentationFormat>
  <Paragraphs>361</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Talking About PERMANENCY in Our Community</vt:lpstr>
      <vt:lpstr>How do LaSalle County Children Enter the Child Welfare System?</vt:lpstr>
      <vt:lpstr>How do Children Enter the Child Welfare System?</vt:lpstr>
      <vt:lpstr>What Types of Harm do Children Experience?</vt:lpstr>
      <vt:lpstr>What Types of Harm …?</vt:lpstr>
      <vt:lpstr>Who Entered Care in 2010?</vt:lpstr>
      <vt:lpstr>Who is in Care?</vt:lpstr>
      <vt:lpstr>Who is in Care?</vt:lpstr>
      <vt:lpstr>What are the Permanency Goals for Youth in Care?*</vt:lpstr>
      <vt:lpstr>Where are Children Placed?*</vt:lpstr>
      <vt:lpstr>How was Permanency Achieved For Children in 2010? </vt:lpstr>
      <vt:lpstr>How have Permanency Rates Changed over Time? </vt:lpstr>
      <vt:lpstr>How have 24 Month Permanency Rates Changed Over Time?</vt:lpstr>
      <vt:lpstr>What are the Permanency Trends in our County?</vt:lpstr>
      <vt:lpstr>Disproportionality and Disparity               in our Action Team Area</vt:lpstr>
      <vt:lpstr>Is There Disproportionality in LaSalle County?</vt:lpstr>
      <vt:lpstr>Slide 17</vt:lpstr>
      <vt:lpstr>Slide 18</vt:lpstr>
      <vt:lpstr>Slide 19</vt:lpstr>
      <vt:lpstr>Is There Disparity in Permanency Achievement?  </vt:lpstr>
      <vt:lpstr>Is There Disparity in Permanency Achievement Over Time?</vt:lpstr>
      <vt:lpstr>What is the “Bottom Line” on Disproportionality?  </vt:lpstr>
      <vt:lpstr>What is the “Bottom Line” on Disproportionality?  </vt:lpstr>
      <vt:lpstr>What is the “Bottom Line” on Disparity?</vt:lpstr>
      <vt:lpstr> Disparity</vt:lpstr>
      <vt:lpstr> Disparity</vt:lpstr>
      <vt:lpstr> Disproportionality and Disparity: The Summary</vt:lpstr>
      <vt:lpstr>On-going Questions for our Area</vt:lpstr>
    </vt:vector>
  </TitlesOfParts>
  <Company>Illinois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for Change</dc:title>
  <dc:creator>jeanne a. howard</dc:creator>
  <cp:lastModifiedBy>jeanne a. howard</cp:lastModifiedBy>
  <cp:revision>742</cp:revision>
  <dcterms:created xsi:type="dcterms:W3CDTF">2010-08-10T21:37:19Z</dcterms:created>
  <dcterms:modified xsi:type="dcterms:W3CDTF">2010-10-08T21:10:48Z</dcterms:modified>
</cp:coreProperties>
</file>