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drawings/drawing7.xml" ContentType="application/vnd.openxmlformats-officedocument.drawingml.chartshapes+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charts/chart10.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8.xml" ContentType="application/vnd.openxmlformats-officedocument.drawingml.chartshape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rawings/drawing9.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5"/>
  </p:notesMasterIdLst>
  <p:handoutMasterIdLst>
    <p:handoutMasterId r:id="rId56"/>
  </p:handoutMasterIdLst>
  <p:sldIdLst>
    <p:sldId id="310" r:id="rId2"/>
    <p:sldId id="266" r:id="rId3"/>
    <p:sldId id="274" r:id="rId4"/>
    <p:sldId id="306" r:id="rId5"/>
    <p:sldId id="307" r:id="rId6"/>
    <p:sldId id="320" r:id="rId7"/>
    <p:sldId id="321" r:id="rId8"/>
    <p:sldId id="301" r:id="rId9"/>
    <p:sldId id="293" r:id="rId10"/>
    <p:sldId id="308" r:id="rId11"/>
    <p:sldId id="309" r:id="rId12"/>
    <p:sldId id="322" r:id="rId13"/>
    <p:sldId id="323" r:id="rId14"/>
    <p:sldId id="300" r:id="rId15"/>
    <p:sldId id="324" r:id="rId16"/>
    <p:sldId id="326" r:id="rId17"/>
    <p:sldId id="257" r:id="rId18"/>
    <p:sldId id="269" r:id="rId19"/>
    <p:sldId id="328" r:id="rId20"/>
    <p:sldId id="312" r:id="rId21"/>
    <p:sldId id="327" r:id="rId22"/>
    <p:sldId id="329" r:id="rId23"/>
    <p:sldId id="286" r:id="rId24"/>
    <p:sldId id="313" r:id="rId25"/>
    <p:sldId id="330" r:id="rId26"/>
    <p:sldId id="261" r:id="rId27"/>
    <p:sldId id="334" r:id="rId28"/>
    <p:sldId id="337" r:id="rId29"/>
    <p:sldId id="276" r:id="rId30"/>
    <p:sldId id="314" r:id="rId31"/>
    <p:sldId id="331" r:id="rId32"/>
    <p:sldId id="281" r:id="rId33"/>
    <p:sldId id="315" r:id="rId34"/>
    <p:sldId id="332" r:id="rId35"/>
    <p:sldId id="282" r:id="rId36"/>
    <p:sldId id="316" r:id="rId37"/>
    <p:sldId id="333" r:id="rId38"/>
    <p:sldId id="302" r:id="rId39"/>
    <p:sldId id="299" r:id="rId40"/>
    <p:sldId id="277" r:id="rId41"/>
    <p:sldId id="284" r:id="rId42"/>
    <p:sldId id="285" r:id="rId43"/>
    <p:sldId id="288" r:id="rId44"/>
    <p:sldId id="278" r:id="rId45"/>
    <p:sldId id="279" r:id="rId46"/>
    <p:sldId id="283" r:id="rId47"/>
    <p:sldId id="295" r:id="rId48"/>
    <p:sldId id="305" r:id="rId49"/>
    <p:sldId id="303" r:id="rId50"/>
    <p:sldId id="297" r:id="rId51"/>
    <p:sldId id="304" r:id="rId52"/>
    <p:sldId id="298" r:id="rId53"/>
    <p:sldId id="264"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437" autoAdjust="0"/>
  </p:normalViewPr>
  <p:slideViewPr>
    <p:cSldViewPr>
      <p:cViewPr varScale="1">
        <p:scale>
          <a:sx n="85" d="100"/>
          <a:sy n="85" d="100"/>
        </p:scale>
        <p:origin x="-1134" y="-84"/>
      </p:cViewPr>
      <p:guideLst>
        <p:guide orient="horz" pos="2160"/>
        <p:guide pos="2880"/>
      </p:guideLst>
    </p:cSldViewPr>
  </p:slideViewPr>
  <p:outlineViewPr>
    <p:cViewPr>
      <p:scale>
        <a:sx n="33" d="100"/>
        <a:sy n="33" d="100"/>
      </p:scale>
      <p:origin x="0" y="88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asfiles01\SocialWork\Center%20for%20Adoption%20Studies\1%20DCFS--PEP\Action%20Teams\DCFS%2010%20PEP\Annual%20Report\QA%20FY10%20Subregion%20Springfield%20%20by%20counties.xlsx" TargetMode="External"/><Relationship Id="rId2" Type="http://schemas.openxmlformats.org/officeDocument/2006/relationships/image" Target="../media/image4.jpeg"/><Relationship Id="rId1" Type="http://schemas.openxmlformats.org/officeDocument/2006/relationships/themeOverride" Target="../theme/themeOverride1.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asfiles01\SocialWork\Center%20for%20Adoption%20Studies\1%20DCFS--PEP\Action%20Teams\DCFS%2010%20PEP\Annual%20Report\QA%20FY10%20Subregion%20Springfield%20%20by%20count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84328521434822"/>
          <c:y val="0.19714433561658479"/>
          <c:w val="0.80978187385668254"/>
          <c:h val="0.55071294659596126"/>
        </c:manualLayout>
      </c:layout>
      <c:lineChart>
        <c:grouping val="standard"/>
        <c:ser>
          <c:idx val="1"/>
          <c:order val="0"/>
          <c:tx>
            <c:strRef>
              <c:f>'[QA FY10 Subregion Springfield  by counties.xlsx]Logan'!$C$133</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rgbClr val="1F497D">
                    <a:lumMod val="75000"/>
                  </a:srgbClr>
                </a:solidFill>
              </a:ln>
            </c:spPr>
          </c:marker>
          <c:cat>
            <c:numRef>
              <c:f>'\\casfiles01\SocialWork\Center for Adoption Studies\1 DCFS--PEP\data\Action Team Templates\[1 County Calculation Template.xlsx]Template (1 team)'!$A$36:$A$40</c:f>
              <c:numCache>
                <c:formatCode>General</c:formatCode>
                <c:ptCount val="5"/>
                <c:pt idx="0">
                  <c:v>2004</c:v>
                </c:pt>
                <c:pt idx="1">
                  <c:v>2005</c:v>
                </c:pt>
                <c:pt idx="2">
                  <c:v>2006</c:v>
                </c:pt>
                <c:pt idx="3">
                  <c:v>2007</c:v>
                </c:pt>
                <c:pt idx="4">
                  <c:v>2008</c:v>
                </c:pt>
              </c:numCache>
            </c:numRef>
          </c:cat>
          <c:val>
            <c:numRef>
              <c:f>'[QA FY10 Subregion Springfield  by counties.xlsx]Logan'!$C$134:$C$138</c:f>
              <c:numCache>
                <c:formatCode>0%</c:formatCode>
                <c:ptCount val="5"/>
                <c:pt idx="0">
                  <c:v>0.1</c:v>
                </c:pt>
                <c:pt idx="1">
                  <c:v>0.28000000000000008</c:v>
                </c:pt>
                <c:pt idx="2">
                  <c:v>0.27</c:v>
                </c:pt>
                <c:pt idx="3">
                  <c:v>8.0000000000000099E-2</c:v>
                </c:pt>
                <c:pt idx="4">
                  <c:v>0.15000000000000016</c:v>
                </c:pt>
              </c:numCache>
            </c:numRef>
          </c:val>
        </c:ser>
        <c:marker val="1"/>
        <c:axId val="60152064"/>
        <c:axId val="60207488"/>
      </c:lineChart>
      <c:catAx>
        <c:axId val="60152064"/>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0207488"/>
        <c:crosses val="autoZero"/>
        <c:auto val="1"/>
        <c:lblAlgn val="ctr"/>
        <c:lblOffset val="100"/>
      </c:catAx>
      <c:valAx>
        <c:axId val="60207488"/>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0152064"/>
        <c:crosses val="autoZero"/>
        <c:crossBetween val="between"/>
        <c:majorUnit val="0.2"/>
      </c:valAx>
    </c:plotArea>
    <c:plotVisOnly val="1"/>
  </c:chart>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056211723534559"/>
          <c:y val="0.19546150481189878"/>
          <c:w val="0.84128807762666069"/>
          <c:h val="0.54987037334619226"/>
        </c:manualLayout>
      </c:layout>
      <c:lineChart>
        <c:grouping val="standard"/>
        <c:ser>
          <c:idx val="0"/>
          <c:order val="0"/>
          <c:tx>
            <c:strRef>
              <c:f>Logan!$C$349</c:f>
              <c:strCache>
                <c:ptCount val="1"/>
                <c:pt idx="0">
                  <c:v>African American</c:v>
                </c:pt>
              </c:strCache>
            </c:strRef>
          </c:tx>
          <c:spPr>
            <a:ln>
              <a:solidFill>
                <a:srgbClr val="0070C0"/>
              </a:solidFill>
            </a:ln>
          </c:spPr>
          <c:marker>
            <c:symbol val="diamond"/>
            <c:size val="14"/>
            <c:spPr>
              <a:solidFill>
                <a:srgbClr val="0070C0"/>
              </a:solidFill>
              <a:ln>
                <a:solidFill>
                  <a:srgbClr val="0070C0"/>
                </a:solidFill>
              </a:ln>
            </c:spPr>
          </c:marker>
          <c:cat>
            <c:numRef>
              <c:f>Logan!$A$350:$A$354</c:f>
              <c:numCache>
                <c:formatCode>General</c:formatCode>
                <c:ptCount val="5"/>
                <c:pt idx="0">
                  <c:v>2003</c:v>
                </c:pt>
                <c:pt idx="1">
                  <c:v>2004</c:v>
                </c:pt>
                <c:pt idx="2">
                  <c:v>2005</c:v>
                </c:pt>
                <c:pt idx="3">
                  <c:v>2006</c:v>
                </c:pt>
                <c:pt idx="4">
                  <c:v>2007</c:v>
                </c:pt>
              </c:numCache>
            </c:numRef>
          </c:cat>
          <c:val>
            <c:numRef>
              <c:f>Logan!$C$350:$C$354</c:f>
              <c:numCache>
                <c:formatCode>0%</c:formatCode>
                <c:ptCount val="5"/>
                <c:pt idx="0">
                  <c:v>0</c:v>
                </c:pt>
                <c:pt idx="1">
                  <c:v>0</c:v>
                </c:pt>
                <c:pt idx="2">
                  <c:v>1</c:v>
                </c:pt>
                <c:pt idx="3">
                  <c:v>0.67000000000000093</c:v>
                </c:pt>
                <c:pt idx="4">
                  <c:v>0</c:v>
                </c:pt>
              </c:numCache>
            </c:numRef>
          </c:val>
        </c:ser>
        <c:ser>
          <c:idx val="1"/>
          <c:order val="1"/>
          <c:tx>
            <c:strRef>
              <c:f>Logan!$I$349</c:f>
              <c:strCache>
                <c:ptCount val="1"/>
                <c:pt idx="0">
                  <c:v>Caucasian</c:v>
                </c:pt>
              </c:strCache>
            </c:strRef>
          </c:tx>
          <c:marker>
            <c:symbol val="square"/>
            <c:size val="10"/>
            <c:spPr>
              <a:solidFill>
                <a:srgbClr val="C00000"/>
              </a:solidFill>
              <a:ln>
                <a:solidFill>
                  <a:srgbClr val="C00000"/>
                </a:solidFill>
              </a:ln>
            </c:spPr>
          </c:marker>
          <c:cat>
            <c:numRef>
              <c:f>Logan!$A$350:$A$354</c:f>
              <c:numCache>
                <c:formatCode>General</c:formatCode>
                <c:ptCount val="5"/>
                <c:pt idx="0">
                  <c:v>2003</c:v>
                </c:pt>
                <c:pt idx="1">
                  <c:v>2004</c:v>
                </c:pt>
                <c:pt idx="2">
                  <c:v>2005</c:v>
                </c:pt>
                <c:pt idx="3">
                  <c:v>2006</c:v>
                </c:pt>
                <c:pt idx="4">
                  <c:v>2007</c:v>
                </c:pt>
              </c:numCache>
            </c:numRef>
          </c:cat>
          <c:val>
            <c:numRef>
              <c:f>Logan!$I$350:$I$354</c:f>
              <c:numCache>
                <c:formatCode>0%</c:formatCode>
                <c:ptCount val="5"/>
                <c:pt idx="0">
                  <c:v>0.52</c:v>
                </c:pt>
                <c:pt idx="1">
                  <c:v>0.43000000000000033</c:v>
                </c:pt>
                <c:pt idx="2">
                  <c:v>0.44</c:v>
                </c:pt>
                <c:pt idx="3">
                  <c:v>0.42000000000000032</c:v>
                </c:pt>
                <c:pt idx="4">
                  <c:v>0.58000000000000007</c:v>
                </c:pt>
              </c:numCache>
            </c:numRef>
          </c:val>
        </c:ser>
        <c:marker val="1"/>
        <c:axId val="61511168"/>
        <c:axId val="61513088"/>
      </c:lineChart>
      <c:catAx>
        <c:axId val="61511168"/>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1513088"/>
        <c:crosses val="autoZero"/>
        <c:auto val="1"/>
        <c:lblAlgn val="ctr"/>
        <c:lblOffset val="100"/>
      </c:catAx>
      <c:valAx>
        <c:axId val="61513088"/>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1511168"/>
        <c:crosses val="autoZero"/>
        <c:crossBetween val="between"/>
        <c:majorUnit val="0.2"/>
      </c:valAx>
    </c:plotArea>
    <c:legend>
      <c:legendPos val="r"/>
      <c:layout>
        <c:manualLayout>
          <c:xMode val="edge"/>
          <c:yMode val="edge"/>
          <c:x val="0.72184204247196371"/>
          <c:y val="0.86645221176621157"/>
          <c:w val="0.26800505050505025"/>
          <c:h val="0.11560452809252501"/>
        </c:manualLayout>
      </c:layout>
      <c:txPr>
        <a:bodyPr/>
        <a:lstStyle/>
        <a:p>
          <a:pPr>
            <a:defRPr>
              <a:latin typeface="Arial" pitchFamily="34" charset="0"/>
              <a:cs typeface="Arial" pitchFamily="34" charset="0"/>
            </a:defRPr>
          </a:pPr>
          <a:endParaRPr lang="en-US"/>
        </a:p>
      </c:txPr>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843285214348206"/>
          <c:y val="0.19714433561658454"/>
          <c:w val="0.80978187385668232"/>
          <c:h val="0.55071294659596126"/>
        </c:manualLayout>
      </c:layout>
      <c:lineChart>
        <c:grouping val="standard"/>
        <c:ser>
          <c:idx val="1"/>
          <c:order val="0"/>
          <c:tx>
            <c:strRef>
              <c:f>Mason!$C$134</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rgbClr val="1F497D">
                    <a:lumMod val="75000"/>
                  </a:srgbClr>
                </a:solidFill>
              </a:ln>
            </c:spPr>
          </c:marker>
          <c:cat>
            <c:numRef>
              <c:f>'[1]Template (1 team)'!$A$36:$A$40</c:f>
              <c:numCache>
                <c:formatCode>General</c:formatCode>
                <c:ptCount val="5"/>
                <c:pt idx="0">
                  <c:v>2004</c:v>
                </c:pt>
                <c:pt idx="1">
                  <c:v>2005</c:v>
                </c:pt>
                <c:pt idx="2">
                  <c:v>2006</c:v>
                </c:pt>
                <c:pt idx="3">
                  <c:v>2007</c:v>
                </c:pt>
                <c:pt idx="4">
                  <c:v>2008</c:v>
                </c:pt>
              </c:numCache>
            </c:numRef>
          </c:cat>
          <c:val>
            <c:numRef>
              <c:f>Mason!$C$135:$C$139</c:f>
              <c:numCache>
                <c:formatCode>0%</c:formatCode>
                <c:ptCount val="5"/>
                <c:pt idx="0">
                  <c:v>6.0000000000000032E-2</c:v>
                </c:pt>
                <c:pt idx="1">
                  <c:v>0.11</c:v>
                </c:pt>
                <c:pt idx="2">
                  <c:v>8.0000000000000043E-2</c:v>
                </c:pt>
                <c:pt idx="3">
                  <c:v>0.56999999999999995</c:v>
                </c:pt>
                <c:pt idx="4">
                  <c:v>0.3500000000000002</c:v>
                </c:pt>
              </c:numCache>
            </c:numRef>
          </c:val>
        </c:ser>
        <c:marker val="1"/>
        <c:axId val="60907520"/>
        <c:axId val="60908672"/>
      </c:lineChart>
      <c:catAx>
        <c:axId val="60907520"/>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0908672"/>
        <c:crosses val="autoZero"/>
        <c:auto val="1"/>
        <c:lblAlgn val="ctr"/>
        <c:lblOffset val="100"/>
      </c:catAx>
      <c:valAx>
        <c:axId val="60908672"/>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0907520"/>
        <c:crosses val="autoZero"/>
        <c:crossBetween val="between"/>
        <c:majorUnit val="0.2"/>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843285214348206"/>
          <c:y val="0.19714433561658454"/>
          <c:w val="0.80978187385668232"/>
          <c:h val="0.55071294659596126"/>
        </c:manualLayout>
      </c:layout>
      <c:lineChart>
        <c:grouping val="standard"/>
        <c:ser>
          <c:idx val="1"/>
          <c:order val="0"/>
          <c:tx>
            <c:strRef>
              <c:f>Menard!$C$133</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rgbClr val="1F497D">
                    <a:lumMod val="75000"/>
                  </a:srgbClr>
                </a:solidFill>
              </a:ln>
            </c:spPr>
          </c:marker>
          <c:cat>
            <c:numRef>
              <c:f>'[1]Template (1 team)'!$A$36:$A$40</c:f>
              <c:numCache>
                <c:formatCode>General</c:formatCode>
                <c:ptCount val="5"/>
                <c:pt idx="0">
                  <c:v>2004</c:v>
                </c:pt>
                <c:pt idx="1">
                  <c:v>2005</c:v>
                </c:pt>
                <c:pt idx="2">
                  <c:v>2006</c:v>
                </c:pt>
                <c:pt idx="3">
                  <c:v>2007</c:v>
                </c:pt>
                <c:pt idx="4">
                  <c:v>2008</c:v>
                </c:pt>
              </c:numCache>
            </c:numRef>
          </c:cat>
          <c:val>
            <c:numRef>
              <c:f>Menard!$C$134:$C$138</c:f>
              <c:numCache>
                <c:formatCode>0%</c:formatCode>
                <c:ptCount val="5"/>
                <c:pt idx="0">
                  <c:v>0</c:v>
                </c:pt>
                <c:pt idx="1">
                  <c:v>0</c:v>
                </c:pt>
                <c:pt idx="2">
                  <c:v>0</c:v>
                </c:pt>
                <c:pt idx="3">
                  <c:v>0.5</c:v>
                </c:pt>
                <c:pt idx="4">
                  <c:v>0</c:v>
                </c:pt>
              </c:numCache>
            </c:numRef>
          </c:val>
        </c:ser>
        <c:marker val="1"/>
        <c:axId val="61012608"/>
        <c:axId val="60850560"/>
      </c:lineChart>
      <c:catAx>
        <c:axId val="61012608"/>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0850560"/>
        <c:crosses val="autoZero"/>
        <c:auto val="1"/>
        <c:lblAlgn val="ctr"/>
        <c:lblOffset val="100"/>
      </c:catAx>
      <c:valAx>
        <c:axId val="60850560"/>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1012608"/>
        <c:crosses val="autoZero"/>
        <c:crossBetween val="between"/>
        <c:majorUnit val="0.2"/>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98635965958798"/>
          <c:y val="0.18189741907261694"/>
          <c:w val="0.84381333015191251"/>
          <c:h val="0.6045738000027483"/>
        </c:manualLayout>
      </c:layout>
      <c:lineChart>
        <c:grouping val="standard"/>
        <c:ser>
          <c:idx val="1"/>
          <c:order val="0"/>
          <c:tx>
            <c:strRef>
              <c:f>'[QA FY10 Subregion Springfield  by counties.xlsx]Logan'!$C$171</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chemeClr val="tx2">
                    <a:lumMod val="75000"/>
                  </a:schemeClr>
                </a:solidFill>
              </a:ln>
            </c:spPr>
          </c:marker>
          <c:cat>
            <c:numRef>
              <c:f>'\\casfiles01\SocialWork\Center for Adoption Studies\1 DCFS--PEP\Action Teams\DCFS 10 PEP\Annual Report\[CFRC Adam_Douglas data tables graphs 5-13-10.xlsx]CHAMPAIGN'!$A$162:$A$166</c:f>
              <c:numCache>
                <c:formatCode>General</c:formatCode>
                <c:ptCount val="5"/>
                <c:pt idx="0">
                  <c:v>2003</c:v>
                </c:pt>
                <c:pt idx="1">
                  <c:v>2004</c:v>
                </c:pt>
                <c:pt idx="2">
                  <c:v>2005</c:v>
                </c:pt>
                <c:pt idx="3">
                  <c:v>2006</c:v>
                </c:pt>
                <c:pt idx="4">
                  <c:v>2007</c:v>
                </c:pt>
              </c:numCache>
            </c:numRef>
          </c:cat>
          <c:val>
            <c:numRef>
              <c:f>'[QA FY10 Subregion Springfield  by counties.xlsx]Logan'!$C$172:$C$176</c:f>
              <c:numCache>
                <c:formatCode>0%</c:formatCode>
                <c:ptCount val="5"/>
                <c:pt idx="0">
                  <c:v>0.56000000000000005</c:v>
                </c:pt>
                <c:pt idx="1">
                  <c:v>0.42000000000000032</c:v>
                </c:pt>
                <c:pt idx="2">
                  <c:v>0.48000000000000032</c:v>
                </c:pt>
                <c:pt idx="3">
                  <c:v>0.45</c:v>
                </c:pt>
                <c:pt idx="4">
                  <c:v>0.58000000000000007</c:v>
                </c:pt>
              </c:numCache>
            </c:numRef>
          </c:val>
        </c:ser>
        <c:marker val="1"/>
        <c:axId val="61092224"/>
        <c:axId val="61094912"/>
      </c:lineChart>
      <c:catAx>
        <c:axId val="61092224"/>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1094912"/>
        <c:crosses val="autoZero"/>
        <c:auto val="1"/>
        <c:lblAlgn val="ctr"/>
        <c:lblOffset val="100"/>
      </c:catAx>
      <c:valAx>
        <c:axId val="61094912"/>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1092224"/>
        <c:crosses val="autoZero"/>
        <c:crossBetween val="between"/>
        <c:majorUnit val="0.2"/>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298635965958798"/>
          <c:y val="0.19544763459445647"/>
          <c:w val="0.84381333015191251"/>
          <c:h val="0.6045738000027483"/>
        </c:manualLayout>
      </c:layout>
      <c:lineChart>
        <c:grouping val="standard"/>
        <c:ser>
          <c:idx val="1"/>
          <c:order val="0"/>
          <c:tx>
            <c:strRef>
              <c:f>[2]Mason!$C$170</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chemeClr val="tx2">
                    <a:lumMod val="75000"/>
                  </a:schemeClr>
                </a:solidFill>
              </a:ln>
            </c:spPr>
          </c:marker>
          <c:cat>
            <c:numRef>
              <c:f>[3]CHAMPAIGN!$A$162:$A$166</c:f>
              <c:numCache>
                <c:formatCode>General</c:formatCode>
                <c:ptCount val="5"/>
                <c:pt idx="0">
                  <c:v>2003</c:v>
                </c:pt>
                <c:pt idx="1">
                  <c:v>2004</c:v>
                </c:pt>
                <c:pt idx="2">
                  <c:v>2005</c:v>
                </c:pt>
                <c:pt idx="3">
                  <c:v>2006</c:v>
                </c:pt>
                <c:pt idx="4">
                  <c:v>2007</c:v>
                </c:pt>
              </c:numCache>
            </c:numRef>
          </c:cat>
          <c:val>
            <c:numRef>
              <c:f>[2]Mason!$C$171:$C$175</c:f>
              <c:numCache>
                <c:formatCode>0%</c:formatCode>
                <c:ptCount val="5"/>
                <c:pt idx="0">
                  <c:v>0.36000000000000021</c:v>
                </c:pt>
                <c:pt idx="1">
                  <c:v>0.59</c:v>
                </c:pt>
                <c:pt idx="2">
                  <c:v>0.11</c:v>
                </c:pt>
                <c:pt idx="3">
                  <c:v>8.0000000000000043E-2</c:v>
                </c:pt>
                <c:pt idx="4">
                  <c:v>1</c:v>
                </c:pt>
              </c:numCache>
            </c:numRef>
          </c:val>
        </c:ser>
        <c:marker val="1"/>
        <c:axId val="60922112"/>
        <c:axId val="61129088"/>
      </c:lineChart>
      <c:catAx>
        <c:axId val="60922112"/>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1129088"/>
        <c:crosses val="autoZero"/>
        <c:auto val="1"/>
        <c:lblAlgn val="ctr"/>
        <c:lblOffset val="100"/>
      </c:catAx>
      <c:valAx>
        <c:axId val="61129088"/>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0922112"/>
        <c:crosses val="autoZero"/>
        <c:crossBetween val="between"/>
        <c:majorUnit val="0.2"/>
      </c:valAx>
    </c:plotArea>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298635965958798"/>
          <c:y val="0.18189741907261694"/>
          <c:w val="0.84381333015191251"/>
          <c:h val="0.6045738000027483"/>
        </c:manualLayout>
      </c:layout>
      <c:lineChart>
        <c:grouping val="standard"/>
        <c:ser>
          <c:idx val="1"/>
          <c:order val="0"/>
          <c:tx>
            <c:strRef>
              <c:f>[1]Menard!$C$169</c:f>
              <c:strCache>
                <c:ptCount val="1"/>
                <c:pt idx="0">
                  <c:v>Total percent</c:v>
                </c:pt>
              </c:strCache>
            </c:strRef>
          </c:tx>
          <c:spPr>
            <a:ln>
              <a:solidFill>
                <a:schemeClr val="tx2">
                  <a:lumMod val="75000"/>
                </a:schemeClr>
              </a:solidFill>
            </a:ln>
          </c:spPr>
          <c:marker>
            <c:symbol val="square"/>
            <c:size val="9"/>
            <c:spPr>
              <a:solidFill>
                <a:schemeClr val="tx2">
                  <a:lumMod val="75000"/>
                </a:schemeClr>
              </a:solidFill>
              <a:ln>
                <a:solidFill>
                  <a:schemeClr val="tx2">
                    <a:lumMod val="75000"/>
                  </a:schemeClr>
                </a:solidFill>
              </a:ln>
            </c:spPr>
          </c:marker>
          <c:cat>
            <c:numRef>
              <c:f>[1]CHAMPAIGN!$A$162:$A$166</c:f>
              <c:numCache>
                <c:formatCode>General</c:formatCode>
                <c:ptCount val="5"/>
                <c:pt idx="0">
                  <c:v>2003</c:v>
                </c:pt>
                <c:pt idx="1">
                  <c:v>2004</c:v>
                </c:pt>
                <c:pt idx="2">
                  <c:v>2005</c:v>
                </c:pt>
                <c:pt idx="3">
                  <c:v>2006</c:v>
                </c:pt>
                <c:pt idx="4">
                  <c:v>2007</c:v>
                </c:pt>
              </c:numCache>
            </c:numRef>
          </c:cat>
          <c:val>
            <c:numRef>
              <c:f>[1]Menard!$C$170:$C$174</c:f>
              <c:numCache>
                <c:formatCode>0%</c:formatCode>
                <c:ptCount val="5"/>
                <c:pt idx="0">
                  <c:v>0.60000000000000031</c:v>
                </c:pt>
                <c:pt idx="1">
                  <c:v>0</c:v>
                </c:pt>
                <c:pt idx="2">
                  <c:v>0</c:v>
                </c:pt>
                <c:pt idx="3">
                  <c:v>0.2</c:v>
                </c:pt>
                <c:pt idx="4">
                  <c:v>0.5</c:v>
                </c:pt>
              </c:numCache>
            </c:numRef>
          </c:val>
        </c:ser>
        <c:marker val="1"/>
        <c:axId val="61192448"/>
        <c:axId val="61298560"/>
      </c:lineChart>
      <c:catAx>
        <c:axId val="61192448"/>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1298560"/>
        <c:crosses val="autoZero"/>
        <c:auto val="1"/>
        <c:lblAlgn val="ctr"/>
        <c:lblOffset val="100"/>
      </c:catAx>
      <c:valAx>
        <c:axId val="61298560"/>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1192448"/>
        <c:crosses val="autoZero"/>
        <c:crossBetween val="between"/>
        <c:majorUnit val="0.2"/>
      </c:valAx>
    </c:plotArea>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95820408812542"/>
          <c:y val="0.19458430246492794"/>
          <c:w val="0.84091068161934301"/>
          <c:h val="0.58601073832450068"/>
        </c:manualLayout>
      </c:layout>
      <c:barChart>
        <c:barDir val="col"/>
        <c:grouping val="clustered"/>
        <c:ser>
          <c:idx val="0"/>
          <c:order val="0"/>
          <c:tx>
            <c:strRef>
              <c:f>Logan!$A$206:$A$208</c:f>
              <c:strCache>
                <c:ptCount val="1"/>
                <c:pt idx="0">
                  <c:v>African American Hispanic Caucasian</c:v>
                </c:pt>
              </c:strCache>
            </c:strRef>
          </c:tx>
          <c:dPt>
            <c:idx val="0"/>
            <c:spPr>
              <a:solidFill>
                <a:srgbClr val="4BACC6">
                  <a:lumMod val="60000"/>
                  <a:lumOff val="40000"/>
                </a:srgbClr>
              </a:solidFill>
            </c:spPr>
          </c:dPt>
          <c:dPt>
            <c:idx val="1"/>
            <c:spPr>
              <a:solidFill>
                <a:srgbClr val="F79646">
                  <a:lumMod val="60000"/>
                  <a:lumOff val="40000"/>
                </a:srgbClr>
              </a:solidFill>
            </c:spPr>
          </c:dPt>
          <c:dPt>
            <c:idx val="2"/>
            <c:spPr>
              <a:solidFill>
                <a:srgbClr val="C0504D">
                  <a:lumMod val="60000"/>
                  <a:lumOff val="40000"/>
                </a:srgbClr>
              </a:solidFill>
            </c:spPr>
          </c:dPt>
          <c:cat>
            <c:strRef>
              <c:f>[3]CHAMPAIGN!$A$52:$A$54</c:f>
              <c:strCache>
                <c:ptCount val="3"/>
                <c:pt idx="0">
                  <c:v>African American</c:v>
                </c:pt>
                <c:pt idx="1">
                  <c:v>Hispanic</c:v>
                </c:pt>
                <c:pt idx="2">
                  <c:v>Caucasian</c:v>
                </c:pt>
              </c:strCache>
            </c:strRef>
          </c:cat>
          <c:val>
            <c:numRef>
              <c:f>Logan!$B$206:$B$208</c:f>
              <c:numCache>
                <c:formatCode>0%</c:formatCode>
                <c:ptCount val="3"/>
                <c:pt idx="0">
                  <c:v>3.9197530864197534E-2</c:v>
                </c:pt>
                <c:pt idx="1">
                  <c:v>3.6111111111111149E-2</c:v>
                </c:pt>
                <c:pt idx="2">
                  <c:v>0.92469135802469216</c:v>
                </c:pt>
              </c:numCache>
            </c:numRef>
          </c:val>
        </c:ser>
        <c:ser>
          <c:idx val="1"/>
          <c:order val="1"/>
          <c:tx>
            <c:strRef>
              <c:f>Logan!$A$206:$A$208</c:f>
              <c:strCache>
                <c:ptCount val="1"/>
                <c:pt idx="0">
                  <c:v>African American Hispanic Caucasian</c:v>
                </c:pt>
              </c:strCache>
            </c:strRef>
          </c:tx>
          <c:spPr>
            <a:blipFill>
              <a:blip xmlns:r="http://schemas.openxmlformats.org/officeDocument/2006/relationships" r:embed="rId2"/>
              <a:tile tx="0" ty="0" sx="100000" sy="100000" flip="none" algn="tl"/>
            </a:blipFill>
          </c:spPr>
          <c:dPt>
            <c:idx val="0"/>
            <c:spPr>
              <a:solidFill>
                <a:srgbClr val="4BACC6">
                  <a:lumMod val="75000"/>
                </a:srgbClr>
              </a:solidFill>
            </c:spPr>
          </c:dPt>
          <c:dPt>
            <c:idx val="1"/>
            <c:spPr>
              <a:solidFill>
                <a:srgbClr val="F79646">
                  <a:lumMod val="75000"/>
                </a:srgbClr>
              </a:solidFill>
            </c:spPr>
          </c:dPt>
          <c:dPt>
            <c:idx val="2"/>
            <c:spPr>
              <a:solidFill>
                <a:srgbClr val="C0504D">
                  <a:lumMod val="75000"/>
                </a:srgbClr>
              </a:solidFill>
            </c:spPr>
          </c:dPt>
          <c:cat>
            <c:strRef>
              <c:f>[3]CHAMPAIGN!$A$52:$A$54</c:f>
              <c:strCache>
                <c:ptCount val="3"/>
                <c:pt idx="0">
                  <c:v>African American</c:v>
                </c:pt>
                <c:pt idx="1">
                  <c:v>Hispanic</c:v>
                </c:pt>
                <c:pt idx="2">
                  <c:v>Caucasian</c:v>
                </c:pt>
              </c:strCache>
            </c:strRef>
          </c:cat>
          <c:val>
            <c:numRef>
              <c:f>Logan!$C$206:$C$208</c:f>
              <c:numCache>
                <c:formatCode>0%</c:formatCode>
                <c:ptCount val="3"/>
                <c:pt idx="0">
                  <c:v>6.7415730337078775E-2</c:v>
                </c:pt>
                <c:pt idx="1">
                  <c:v>1.1235955056179775E-2</c:v>
                </c:pt>
                <c:pt idx="2">
                  <c:v>0.9213483146067416</c:v>
                </c:pt>
              </c:numCache>
            </c:numRef>
          </c:val>
        </c:ser>
        <c:gapWidth val="75"/>
        <c:overlap val="-25"/>
        <c:axId val="61052032"/>
        <c:axId val="61053568"/>
      </c:barChart>
      <c:catAx>
        <c:axId val="61052032"/>
        <c:scaling>
          <c:orientation val="minMax"/>
        </c:scaling>
        <c:axPos val="b"/>
        <c:majorTickMark val="none"/>
        <c:tickLblPos val="nextTo"/>
        <c:txPr>
          <a:bodyPr/>
          <a:lstStyle/>
          <a:p>
            <a:pPr>
              <a:defRPr sz="1100">
                <a:latin typeface="Arial" pitchFamily="34" charset="0"/>
                <a:cs typeface="Arial" pitchFamily="34" charset="0"/>
              </a:defRPr>
            </a:pPr>
            <a:endParaRPr lang="en-US"/>
          </a:p>
        </c:txPr>
        <c:crossAx val="61053568"/>
        <c:crosses val="autoZero"/>
        <c:auto val="1"/>
        <c:lblAlgn val="ctr"/>
        <c:lblOffset val="100"/>
      </c:catAx>
      <c:valAx>
        <c:axId val="61053568"/>
        <c:scaling>
          <c:orientation val="minMax"/>
          <c:max val="1"/>
        </c:scaling>
        <c:axPos val="l"/>
        <c:majorGridlines/>
        <c:numFmt formatCode="0%" sourceLinked="1"/>
        <c:majorTickMark val="none"/>
        <c:tickLblPos val="nextTo"/>
        <c:spPr>
          <a:ln w="9525">
            <a:noFill/>
          </a:ln>
        </c:spPr>
        <c:txPr>
          <a:bodyPr/>
          <a:lstStyle/>
          <a:p>
            <a:pPr>
              <a:defRPr>
                <a:latin typeface="Arial" pitchFamily="34" charset="0"/>
                <a:cs typeface="Arial" pitchFamily="34" charset="0"/>
              </a:defRPr>
            </a:pPr>
            <a:endParaRPr lang="en-US"/>
          </a:p>
        </c:txPr>
        <c:crossAx val="61052032"/>
        <c:crosses val="autoZero"/>
        <c:crossBetween val="between"/>
        <c:majorUnit val="0.2"/>
      </c:valAx>
      <c:spPr>
        <a:noFill/>
        <a:ln w="3175">
          <a:solidFill>
            <a:schemeClr val="tx1"/>
          </a:solidFill>
        </a:ln>
      </c:spPr>
    </c:plotArea>
    <c:plotVisOnly val="1"/>
  </c:chart>
  <c:spPr>
    <a:ln w="15875"/>
  </c:spPr>
  <c:externalData r:id="rId3"/>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522309711286239"/>
          <c:y val="0.18185148731408574"/>
          <c:w val="0.80804143800206862"/>
          <c:h val="0.5476339676290467"/>
        </c:manualLayout>
      </c:layout>
      <c:barChart>
        <c:barDir val="col"/>
        <c:grouping val="clustered"/>
        <c:ser>
          <c:idx val="0"/>
          <c:order val="0"/>
          <c:tx>
            <c:strRef>
              <c:f>Logan!$A$240</c:f>
              <c:strCache>
                <c:ptCount val="1"/>
                <c:pt idx="0">
                  <c:v>African American</c:v>
                </c:pt>
              </c:strCache>
            </c:strRef>
          </c:tx>
          <c:spPr>
            <a:solidFill>
              <a:srgbClr val="0070C0"/>
            </a:solidFill>
          </c:spPr>
          <c:cat>
            <c:numRef>
              <c:f>'[1]Template (1 team)'!$AB$15:$AF$15</c:f>
              <c:numCache>
                <c:formatCode>General</c:formatCode>
                <c:ptCount val="5"/>
                <c:pt idx="0">
                  <c:v>2005</c:v>
                </c:pt>
                <c:pt idx="1">
                  <c:v>2006</c:v>
                </c:pt>
                <c:pt idx="2">
                  <c:v>2007</c:v>
                </c:pt>
                <c:pt idx="3">
                  <c:v>2008</c:v>
                </c:pt>
                <c:pt idx="4">
                  <c:v>2009</c:v>
                </c:pt>
              </c:numCache>
            </c:numRef>
          </c:cat>
          <c:val>
            <c:numRef>
              <c:f>Logan!$B$247:$F$247</c:f>
              <c:numCache>
                <c:formatCode>0%</c:formatCode>
                <c:ptCount val="5"/>
                <c:pt idx="0">
                  <c:v>5.7142857142857141E-2</c:v>
                </c:pt>
                <c:pt idx="1">
                  <c:v>8.95522388059702E-2</c:v>
                </c:pt>
                <c:pt idx="2">
                  <c:v>7.3529411764705885E-2</c:v>
                </c:pt>
                <c:pt idx="3">
                  <c:v>9.6774193548387219E-2</c:v>
                </c:pt>
                <c:pt idx="4">
                  <c:v>8.5714285714285715E-2</c:v>
                </c:pt>
              </c:numCache>
            </c:numRef>
          </c:val>
        </c:ser>
        <c:ser>
          <c:idx val="1"/>
          <c:order val="1"/>
          <c:tx>
            <c:strRef>
              <c:f>Logan!$A$241</c:f>
              <c:strCache>
                <c:ptCount val="1"/>
                <c:pt idx="0">
                  <c:v>Hispanic</c:v>
                </c:pt>
              </c:strCache>
            </c:strRef>
          </c:tx>
          <c:spPr>
            <a:solidFill>
              <a:srgbClr val="E46C0A"/>
            </a:solidFill>
          </c:spPr>
          <c:cat>
            <c:numRef>
              <c:f>'[1]Template (1 team)'!$AB$15:$AF$15</c:f>
              <c:numCache>
                <c:formatCode>General</c:formatCode>
                <c:ptCount val="5"/>
                <c:pt idx="0">
                  <c:v>2005</c:v>
                </c:pt>
                <c:pt idx="1">
                  <c:v>2006</c:v>
                </c:pt>
                <c:pt idx="2">
                  <c:v>2007</c:v>
                </c:pt>
                <c:pt idx="3">
                  <c:v>2008</c:v>
                </c:pt>
                <c:pt idx="4">
                  <c:v>2009</c:v>
                </c:pt>
              </c:numCache>
            </c:numRef>
          </c:cat>
          <c:val>
            <c:numRef>
              <c:f>Logan!$B$248:$F$248</c:f>
              <c:numCache>
                <c:formatCode>0%</c:formatCode>
                <c:ptCount val="5"/>
                <c:pt idx="0">
                  <c:v>0</c:v>
                </c:pt>
                <c:pt idx="1">
                  <c:v>0</c:v>
                </c:pt>
                <c:pt idx="2">
                  <c:v>0</c:v>
                </c:pt>
                <c:pt idx="3">
                  <c:v>0</c:v>
                </c:pt>
                <c:pt idx="4">
                  <c:v>0</c:v>
                </c:pt>
              </c:numCache>
            </c:numRef>
          </c:val>
        </c:ser>
        <c:ser>
          <c:idx val="2"/>
          <c:order val="2"/>
          <c:tx>
            <c:strRef>
              <c:f>Logan!$A$242</c:f>
              <c:strCache>
                <c:ptCount val="1"/>
                <c:pt idx="0">
                  <c:v>Caucasian</c:v>
                </c:pt>
              </c:strCache>
            </c:strRef>
          </c:tx>
          <c:spPr>
            <a:solidFill>
              <a:schemeClr val="accent2"/>
            </a:solidFill>
          </c:spPr>
          <c:cat>
            <c:numRef>
              <c:f>'[1]Template (1 team)'!$AB$15:$AF$15</c:f>
              <c:numCache>
                <c:formatCode>General</c:formatCode>
                <c:ptCount val="5"/>
                <c:pt idx="0">
                  <c:v>2005</c:v>
                </c:pt>
                <c:pt idx="1">
                  <c:v>2006</c:v>
                </c:pt>
                <c:pt idx="2">
                  <c:v>2007</c:v>
                </c:pt>
                <c:pt idx="3">
                  <c:v>2008</c:v>
                </c:pt>
                <c:pt idx="4">
                  <c:v>2009</c:v>
                </c:pt>
              </c:numCache>
            </c:numRef>
          </c:cat>
          <c:val>
            <c:numRef>
              <c:f>Logan!$B$249:$F$249</c:f>
              <c:numCache>
                <c:formatCode>0%</c:formatCode>
                <c:ptCount val="5"/>
                <c:pt idx="0">
                  <c:v>0.94285714285714251</c:v>
                </c:pt>
                <c:pt idx="1">
                  <c:v>0.91044776119402959</c:v>
                </c:pt>
                <c:pt idx="2">
                  <c:v>0.92647058823529416</c:v>
                </c:pt>
                <c:pt idx="3">
                  <c:v>0.90322580645161354</c:v>
                </c:pt>
                <c:pt idx="4">
                  <c:v>0.9142857142857147</c:v>
                </c:pt>
              </c:numCache>
            </c:numRef>
          </c:val>
        </c:ser>
        <c:axId val="61037952"/>
        <c:axId val="61072512"/>
      </c:barChart>
      <c:catAx>
        <c:axId val="61037952"/>
        <c:scaling>
          <c:orientation val="minMax"/>
        </c:scaling>
        <c:axPos val="b"/>
        <c:numFmt formatCode="General" sourceLinked="1"/>
        <c:majorTickMark val="none"/>
        <c:tickLblPos val="nextTo"/>
        <c:txPr>
          <a:bodyPr/>
          <a:lstStyle/>
          <a:p>
            <a:pPr>
              <a:defRPr sz="1200"/>
            </a:pPr>
            <a:endParaRPr lang="en-US"/>
          </a:p>
        </c:txPr>
        <c:crossAx val="61072512"/>
        <c:crosses val="autoZero"/>
        <c:auto val="1"/>
        <c:lblAlgn val="ctr"/>
        <c:lblOffset val="100"/>
      </c:catAx>
      <c:valAx>
        <c:axId val="61072512"/>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1037952"/>
        <c:crosses val="autoZero"/>
        <c:crossBetween val="between"/>
        <c:majorUnit val="0.2"/>
      </c:valAx>
    </c:plotArea>
    <c:legend>
      <c:legendPos val="r"/>
      <c:layout>
        <c:manualLayout>
          <c:xMode val="edge"/>
          <c:yMode val="edge"/>
          <c:x val="0.7272393223574326"/>
          <c:y val="0.85214457567804758"/>
          <c:w val="0.26246162411516744"/>
          <c:h val="0.10890501968503979"/>
        </c:manualLayout>
      </c:layout>
      <c:txPr>
        <a:bodyPr/>
        <a:lstStyle/>
        <a:p>
          <a:pPr>
            <a:defRPr>
              <a:latin typeface="Arial" pitchFamily="34" charset="0"/>
              <a:cs typeface="Arial" pitchFamily="34" charset="0"/>
            </a:defRPr>
          </a:pPr>
          <a:endParaRPr lang="en-US"/>
        </a:p>
      </c:txPr>
    </c:legend>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843295156287299"/>
          <c:y val="0.18699201939859111"/>
          <c:w val="0.84261015668496064"/>
          <c:h val="0.54767363470429165"/>
        </c:manualLayout>
      </c:layout>
      <c:lineChart>
        <c:grouping val="standard"/>
        <c:ser>
          <c:idx val="0"/>
          <c:order val="0"/>
          <c:tx>
            <c:strRef>
              <c:f>Logan!$C$310</c:f>
              <c:strCache>
                <c:ptCount val="1"/>
                <c:pt idx="0">
                  <c:v>African American</c:v>
                </c:pt>
              </c:strCache>
            </c:strRef>
          </c:tx>
          <c:spPr>
            <a:ln>
              <a:solidFill>
                <a:srgbClr val="0070C0"/>
              </a:solidFill>
            </a:ln>
          </c:spPr>
          <c:marker>
            <c:symbol val="diamond"/>
            <c:size val="14"/>
            <c:spPr>
              <a:solidFill>
                <a:srgbClr val="0070C0"/>
              </a:solidFill>
              <a:ln>
                <a:solidFill>
                  <a:srgbClr val="0070C0"/>
                </a:solidFill>
              </a:ln>
            </c:spPr>
          </c:marker>
          <c:cat>
            <c:numRef>
              <c:f>Logan!$A$311:$A$315</c:f>
              <c:numCache>
                <c:formatCode>General</c:formatCode>
                <c:ptCount val="5"/>
                <c:pt idx="0">
                  <c:v>2004</c:v>
                </c:pt>
                <c:pt idx="1">
                  <c:v>2005</c:v>
                </c:pt>
                <c:pt idx="2">
                  <c:v>2006</c:v>
                </c:pt>
                <c:pt idx="3">
                  <c:v>2007</c:v>
                </c:pt>
                <c:pt idx="4">
                  <c:v>2008</c:v>
                </c:pt>
              </c:numCache>
            </c:numRef>
          </c:cat>
          <c:val>
            <c:numRef>
              <c:f>Logan!$C$311:$C$315</c:f>
              <c:numCache>
                <c:formatCode>0%</c:formatCode>
                <c:ptCount val="5"/>
                <c:pt idx="0">
                  <c:v>0</c:v>
                </c:pt>
                <c:pt idx="1">
                  <c:v>1</c:v>
                </c:pt>
                <c:pt idx="2">
                  <c:v>0</c:v>
                </c:pt>
                <c:pt idx="3">
                  <c:v>0</c:v>
                </c:pt>
                <c:pt idx="4">
                  <c:v>0</c:v>
                </c:pt>
              </c:numCache>
            </c:numRef>
          </c:val>
        </c:ser>
        <c:ser>
          <c:idx val="1"/>
          <c:order val="1"/>
          <c:tx>
            <c:strRef>
              <c:f>Logan!$I$310</c:f>
              <c:strCache>
                <c:ptCount val="1"/>
                <c:pt idx="0">
                  <c:v>Caucasian</c:v>
                </c:pt>
              </c:strCache>
            </c:strRef>
          </c:tx>
          <c:marker>
            <c:symbol val="square"/>
            <c:size val="10"/>
            <c:spPr>
              <a:solidFill>
                <a:srgbClr val="C00000"/>
              </a:solidFill>
              <a:ln>
                <a:solidFill>
                  <a:srgbClr val="C00000"/>
                </a:solidFill>
              </a:ln>
            </c:spPr>
          </c:marker>
          <c:cat>
            <c:numRef>
              <c:f>Logan!$A$311:$A$315</c:f>
              <c:numCache>
                <c:formatCode>General</c:formatCode>
                <c:ptCount val="5"/>
                <c:pt idx="0">
                  <c:v>2004</c:v>
                </c:pt>
                <c:pt idx="1">
                  <c:v>2005</c:v>
                </c:pt>
                <c:pt idx="2">
                  <c:v>2006</c:v>
                </c:pt>
                <c:pt idx="3">
                  <c:v>2007</c:v>
                </c:pt>
                <c:pt idx="4">
                  <c:v>2008</c:v>
                </c:pt>
              </c:numCache>
            </c:numRef>
          </c:cat>
          <c:val>
            <c:numRef>
              <c:f>Logan!$I$311:$I$315</c:f>
              <c:numCache>
                <c:formatCode>0%</c:formatCode>
                <c:ptCount val="5"/>
                <c:pt idx="0">
                  <c:v>0.1</c:v>
                </c:pt>
                <c:pt idx="1">
                  <c:v>0.22</c:v>
                </c:pt>
                <c:pt idx="2">
                  <c:v>0.3200000000000004</c:v>
                </c:pt>
                <c:pt idx="3">
                  <c:v>8.0000000000000043E-2</c:v>
                </c:pt>
                <c:pt idx="4">
                  <c:v>0.18000000000000016</c:v>
                </c:pt>
              </c:numCache>
            </c:numRef>
          </c:val>
        </c:ser>
        <c:marker val="1"/>
        <c:axId val="60282752"/>
        <c:axId val="61472768"/>
      </c:lineChart>
      <c:catAx>
        <c:axId val="60282752"/>
        <c:scaling>
          <c:orientation val="minMax"/>
        </c:scaling>
        <c:axPos val="b"/>
        <c:numFmt formatCode="General" sourceLinked="1"/>
        <c:majorTickMark val="none"/>
        <c:tickLblPos val="nextTo"/>
        <c:txPr>
          <a:bodyPr/>
          <a:lstStyle/>
          <a:p>
            <a:pPr>
              <a:defRPr sz="1200">
                <a:latin typeface="Arial" pitchFamily="34" charset="0"/>
                <a:cs typeface="Arial" pitchFamily="34" charset="0"/>
              </a:defRPr>
            </a:pPr>
            <a:endParaRPr lang="en-US"/>
          </a:p>
        </c:txPr>
        <c:crossAx val="61472768"/>
        <c:crosses val="autoZero"/>
        <c:auto val="1"/>
        <c:lblAlgn val="ctr"/>
        <c:lblOffset val="100"/>
      </c:catAx>
      <c:valAx>
        <c:axId val="61472768"/>
        <c:scaling>
          <c:orientation val="minMax"/>
          <c:max val="1"/>
          <c:min val="0"/>
        </c:scaling>
        <c:axPos val="l"/>
        <c:majorGridlines/>
        <c:numFmt formatCode="0%" sourceLinked="0"/>
        <c:majorTickMark val="none"/>
        <c:tickLblPos val="nextTo"/>
        <c:txPr>
          <a:bodyPr/>
          <a:lstStyle/>
          <a:p>
            <a:pPr>
              <a:defRPr>
                <a:latin typeface="Arial" pitchFamily="34" charset="0"/>
                <a:cs typeface="Arial" pitchFamily="34" charset="0"/>
              </a:defRPr>
            </a:pPr>
            <a:endParaRPr lang="en-US"/>
          </a:p>
        </c:txPr>
        <c:crossAx val="60282752"/>
        <c:crosses val="autoZero"/>
        <c:crossBetween val="between"/>
        <c:majorUnit val="0.2"/>
      </c:valAx>
    </c:plotArea>
    <c:legend>
      <c:legendPos val="r"/>
      <c:layout>
        <c:manualLayout>
          <c:xMode val="edge"/>
          <c:yMode val="edge"/>
          <c:x val="0.72170325300246574"/>
          <c:y val="0.85662683027565956"/>
          <c:w val="0.26800505050505025"/>
          <c:h val="0.11560452809252503"/>
        </c:manualLayout>
      </c:layout>
      <c:txPr>
        <a:bodyPr/>
        <a:lstStyle/>
        <a:p>
          <a:pPr>
            <a:defRPr>
              <a:latin typeface="Arial" pitchFamily="34" charset="0"/>
              <a:cs typeface="Arial" pitchFamily="34" charset="0"/>
            </a:defRPr>
          </a:pPr>
          <a:endParaRPr lang="en-US"/>
        </a:p>
      </c:txPr>
    </c:legend>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drawing10.xml.rels><?xml version="1.0" encoding="UTF-8" standalone="yes"?>
<Relationships xmlns="http://schemas.openxmlformats.org/package/2006/relationships"><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_rels/drawing4.xml.rels><?xml version="1.0" encoding="UTF-8" standalone="yes"?>
<Relationships xmlns="http://schemas.openxmlformats.org/package/2006/relationships"><Relationship Id="rId1" Type="http://schemas.openxmlformats.org/officeDocument/2006/relationships/image" Target="../media/image3.png"/></Relationships>
</file>

<file path=ppt/drawings/_rels/drawing5.xml.rels><?xml version="1.0" encoding="UTF-8" standalone="yes"?>
<Relationships xmlns="http://schemas.openxmlformats.org/package/2006/relationships"><Relationship Id="rId1" Type="http://schemas.openxmlformats.org/officeDocument/2006/relationships/image" Target="../media/image3.png"/></Relationships>
</file>

<file path=ppt/drawings/_rels/drawing6.xml.rels><?xml version="1.0" encoding="UTF-8" standalone="yes"?>
<Relationships xmlns="http://schemas.openxmlformats.org/package/2006/relationships"><Relationship Id="rId1" Type="http://schemas.openxmlformats.org/officeDocument/2006/relationships/image" Target="../media/image3.png"/></Relationships>
</file>

<file path=ppt/drawings/_rels/drawing8.xml.rels><?xml version="1.0" encoding="UTF-8" standalone="yes"?>
<Relationships xmlns="http://schemas.openxmlformats.org/package/2006/relationships"><Relationship Id="rId1" Type="http://schemas.openxmlformats.org/officeDocument/2006/relationships/image" Target="../media/image3.png"/></Relationships>
</file>

<file path=ppt/drawings/_rels/drawing9.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0.00485</cdr:x>
      <cdr:y>0.00643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0.87136</cdr:y>
    </cdr:from>
    <cdr:to>
      <cdr:x>0.72917</cdr:x>
      <cdr:y>0.95176</cdr:y>
    </cdr:to>
    <cdr:sp macro="" textlink="">
      <cdr:nvSpPr>
        <cdr:cNvPr id="8" name="TextBox 1"/>
        <cdr:cNvSpPr txBox="1"/>
      </cdr:nvSpPr>
      <cdr:spPr>
        <a:xfrm xmlns:a="http://schemas.openxmlformats.org/drawingml/2006/main">
          <a:off x="1714486" y="3253472"/>
          <a:ext cx="1952637" cy="3001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200" b="1" dirty="0">
            <a:latin typeface="Arial" pitchFamily="34" charset="0"/>
            <a:cs typeface="Arial" pitchFamily="34" charset="0"/>
          </a:endParaRPr>
        </a:p>
      </cdr:txBody>
    </cdr:sp>
  </cdr:relSizeAnchor>
  <cdr:relSizeAnchor xmlns:cdr="http://schemas.openxmlformats.org/drawingml/2006/chartDrawing">
    <cdr:from>
      <cdr:x>0.25714</cdr:x>
      <cdr:y>0</cdr:y>
    </cdr:from>
    <cdr:to>
      <cdr:x>0.77608</cdr:x>
      <cdr:y>0.18707</cdr:y>
    </cdr:to>
    <cdr:sp macro="" textlink="">
      <cdr:nvSpPr>
        <cdr:cNvPr id="9" name="TextBox 8"/>
        <cdr:cNvSpPr txBox="1"/>
      </cdr:nvSpPr>
      <cdr:spPr>
        <a:xfrm xmlns:a="http://schemas.openxmlformats.org/drawingml/2006/main">
          <a:off x="1600200" y="0"/>
          <a:ext cx="3229364"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smtClean="0">
              <a:latin typeface="Arial" pitchFamily="34" charset="0"/>
              <a:ea typeface="+mn-ea"/>
              <a:cs typeface="Arial" pitchFamily="34" charset="0"/>
            </a:rPr>
            <a:t>Logan </a:t>
          </a:r>
          <a:r>
            <a:rPr lang="en-US" sz="1800" b="1" i="0" baseline="0" dirty="0">
              <a:latin typeface="Arial" pitchFamily="34" charset="0"/>
              <a:ea typeface="+mn-ea"/>
              <a:cs typeface="Arial" pitchFamily="34" charset="0"/>
            </a:rPr>
            <a:t>County:</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12 Month </a:t>
          </a:r>
          <a:r>
            <a:rPr lang="en-US" sz="1400" b="1" i="0" baseline="0" dirty="0" smtClean="0">
              <a:latin typeface="Arial" pitchFamily="34" charset="0"/>
              <a:ea typeface="+mn-ea"/>
              <a:cs typeface="Arial" pitchFamily="34" charset="0"/>
            </a:rPr>
            <a:t>Permanency</a:t>
          </a:r>
        </a:p>
        <a:p xmlns:a="http://schemas.openxmlformats.org/drawingml/2006/main">
          <a:pPr algn="ctr" rtl="0" fontAlgn="base"/>
          <a:r>
            <a:rPr lang="en-US" sz="1400" i="1" dirty="0" smtClean="0">
              <a:latin typeface="Arial" pitchFamily="34" charset="0"/>
              <a:cs typeface="Arial" pitchFamily="34" charset="0"/>
            </a:rPr>
            <a:t>Source:  CFRC 2009</a:t>
          </a:r>
          <a:r>
            <a:rPr lang="en-US" sz="1400" i="1" baseline="0" dirty="0" smtClean="0">
              <a:latin typeface="Arial" pitchFamily="34" charset="0"/>
              <a:ea typeface="+mn-ea"/>
              <a:cs typeface="Arial" pitchFamily="34" charset="0"/>
            </a:rPr>
            <a:t> </a:t>
          </a:r>
          <a:endParaRPr lang="en-US" sz="1400" i="1" baseline="0" dirty="0">
            <a:latin typeface="Arial" pitchFamily="34" charset="0"/>
            <a:ea typeface="+mn-ea"/>
            <a:cs typeface="Arial" pitchFamily="34" charset="0"/>
          </a:endParaRPr>
        </a:p>
      </cdr:txBody>
    </cdr:sp>
  </cdr:relSizeAnchor>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10"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0.00485</cdr:x>
      <cdr:y>0.00643</cdr:y>
    </cdr:to>
    <cdr:pic>
      <cdr:nvPicPr>
        <cdr:cNvPr id="1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0.87136</cdr:y>
    </cdr:from>
    <cdr:to>
      <cdr:x>0.72917</cdr:x>
      <cdr:y>0.95176</cdr:y>
    </cdr:to>
    <cdr:sp macro="" textlink="">
      <cdr:nvSpPr>
        <cdr:cNvPr id="14" name="TextBox 1"/>
        <cdr:cNvSpPr txBox="1"/>
      </cdr:nvSpPr>
      <cdr:spPr>
        <a:xfrm xmlns:a="http://schemas.openxmlformats.org/drawingml/2006/main">
          <a:off x="1714486" y="3253472"/>
          <a:ext cx="1952637" cy="3001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0.8395</cdr:y>
    </cdr:from>
    <cdr:to>
      <cdr:x>0.72917</cdr:x>
      <cdr:y>0.92283</cdr:y>
    </cdr:to>
    <cdr:sp macro="" textlink="">
      <cdr:nvSpPr>
        <cdr:cNvPr id="16" name="TextBox 1"/>
        <cdr:cNvSpPr txBox="1"/>
      </cdr:nvSpPr>
      <cdr:spPr>
        <a:xfrm xmlns:a="http://schemas.openxmlformats.org/drawingml/2006/main">
          <a:off x="1714494" y="3134531"/>
          <a:ext cx="1952637" cy="3111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0.14773</cdr:x>
      <cdr:y>3.6004E-5</cdr:y>
    </cdr:from>
    <cdr:to>
      <cdr:x>0.9072</cdr:x>
      <cdr:y>0.17857</cdr:y>
    </cdr:to>
    <cdr:sp macro="" textlink="">
      <cdr:nvSpPr>
        <cdr:cNvPr id="4" name="TextBox 3"/>
        <cdr:cNvSpPr txBox="1"/>
      </cdr:nvSpPr>
      <cdr:spPr>
        <a:xfrm xmlns:a="http://schemas.openxmlformats.org/drawingml/2006/main">
          <a:off x="930215" y="169"/>
          <a:ext cx="4782171" cy="83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Logan County:</a:t>
          </a:r>
          <a:endParaRPr lang="en-US" sz="1800" dirty="0">
            <a:latin typeface="Arial" pitchFamily="34" charset="0"/>
            <a:cs typeface="Arial" pitchFamily="34" charset="0"/>
          </a:endParaRPr>
        </a:p>
        <a:p xmlns:a="http://schemas.openxmlformats.org/drawingml/2006/main">
          <a:pPr algn="ctr" rtl="0"/>
          <a:r>
            <a:rPr lang="en-US" sz="1400" b="1" i="0" baseline="0" dirty="0">
              <a:latin typeface="Arial" pitchFamily="34" charset="0"/>
              <a:ea typeface="+mn-ea"/>
              <a:cs typeface="Arial" pitchFamily="34" charset="0"/>
            </a:rPr>
            <a:t>24 Month Permanency by Race/Ethnicity</a:t>
          </a:r>
          <a:endParaRPr lang="en-US" sz="1400" b="0" i="0" baseline="0" dirty="0">
            <a:latin typeface="Arial" pitchFamily="34" charset="0"/>
            <a:ea typeface="+mn-ea"/>
            <a:cs typeface="Arial" pitchFamily="34" charset="0"/>
          </a:endParaRPr>
        </a:p>
        <a:p xmlns:a="http://schemas.openxmlformats.org/drawingml/2006/main">
          <a:pPr algn="ctr" rtl="0"/>
          <a:r>
            <a:rPr lang="en-US" sz="1100" b="0" i="1" baseline="0" dirty="0" smtClean="0">
              <a:latin typeface="Arial" pitchFamily="34" charset="0"/>
              <a:ea typeface="+mn-ea"/>
              <a:cs typeface="Arial" pitchFamily="34" charset="0"/>
            </a:rPr>
            <a:t>Source:  CFRC </a:t>
          </a:r>
          <a:r>
            <a:rPr lang="en-US" sz="1100" b="0" i="1" baseline="0" dirty="0">
              <a:latin typeface="Arial" pitchFamily="34" charset="0"/>
              <a:ea typeface="+mn-ea"/>
              <a:cs typeface="Arial" pitchFamily="34" charset="0"/>
            </a:rPr>
            <a:t>2009</a:t>
          </a:r>
          <a:endParaRPr lang="en-US" sz="1100" i="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0.00485</cdr:x>
      <cdr:y>0.00643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0.87136</cdr:y>
    </cdr:from>
    <cdr:to>
      <cdr:x>0.72917</cdr:x>
      <cdr:y>0.95176</cdr:y>
    </cdr:to>
    <cdr:sp macro="" textlink="">
      <cdr:nvSpPr>
        <cdr:cNvPr id="8" name="TextBox 1"/>
        <cdr:cNvSpPr txBox="1"/>
      </cdr:nvSpPr>
      <cdr:spPr>
        <a:xfrm xmlns:a="http://schemas.openxmlformats.org/drawingml/2006/main">
          <a:off x="1714486" y="3253472"/>
          <a:ext cx="1952637" cy="3001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0.26515</cdr:x>
      <cdr:y>0.00769</cdr:y>
    </cdr:from>
    <cdr:to>
      <cdr:x>0.78409</cdr:x>
      <cdr:y>0.20833</cdr:y>
    </cdr:to>
    <cdr:sp macro="" textlink="">
      <cdr:nvSpPr>
        <cdr:cNvPr id="9" name="TextBox 8"/>
        <cdr:cNvSpPr txBox="1"/>
      </cdr:nvSpPr>
      <cdr:spPr>
        <a:xfrm xmlns:a="http://schemas.openxmlformats.org/drawingml/2006/main">
          <a:off x="1333492" y="28822"/>
          <a:ext cx="2609853" cy="7522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Mason County:</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12 Month Permanency</a:t>
          </a:r>
        </a:p>
        <a:p xmlns:a="http://schemas.openxmlformats.org/drawingml/2006/main">
          <a:pPr algn="ctr" rtl="0" fontAlgn="base"/>
          <a:r>
            <a:rPr lang="en-US" sz="1200" b="0" i="1" baseline="0" dirty="0">
              <a:latin typeface="Arial" pitchFamily="34" charset="0"/>
              <a:ea typeface="+mn-ea"/>
              <a:cs typeface="Arial" pitchFamily="34" charset="0"/>
            </a:rPr>
            <a:t>Source:  CFRC 2009 </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0.00485</cdr:x>
      <cdr:y>0.00643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0.34091</cdr:x>
      <cdr:y>0.87136</cdr:y>
    </cdr:from>
    <cdr:to>
      <cdr:x>0.72917</cdr:x>
      <cdr:y>0.95176</cdr:y>
    </cdr:to>
    <cdr:sp macro="" textlink="">
      <cdr:nvSpPr>
        <cdr:cNvPr id="8" name="TextBox 1"/>
        <cdr:cNvSpPr txBox="1"/>
      </cdr:nvSpPr>
      <cdr:spPr>
        <a:xfrm xmlns:a="http://schemas.openxmlformats.org/drawingml/2006/main">
          <a:off x="1714486" y="3253472"/>
          <a:ext cx="1952637" cy="3001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0.26515</cdr:x>
      <cdr:y>0.01531</cdr:y>
    </cdr:from>
    <cdr:to>
      <cdr:x>0.78409</cdr:x>
      <cdr:y>0.25296</cdr:y>
    </cdr:to>
    <cdr:sp macro="" textlink="">
      <cdr:nvSpPr>
        <cdr:cNvPr id="9" name="TextBox 8"/>
        <cdr:cNvSpPr txBox="1"/>
      </cdr:nvSpPr>
      <cdr:spPr>
        <a:xfrm xmlns:a="http://schemas.openxmlformats.org/drawingml/2006/main">
          <a:off x="1333492" y="56669"/>
          <a:ext cx="2609853" cy="879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Menard County:</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12 Month </a:t>
          </a:r>
          <a:r>
            <a:rPr lang="en-US" sz="1400" b="1" i="0" baseline="0" dirty="0" smtClean="0">
              <a:latin typeface="Arial" pitchFamily="34" charset="0"/>
              <a:ea typeface="+mn-ea"/>
              <a:cs typeface="Arial" pitchFamily="34" charset="0"/>
            </a:rPr>
            <a:t>Permanency</a:t>
          </a:r>
        </a:p>
        <a:p xmlns:a="http://schemas.openxmlformats.org/drawingml/2006/main">
          <a:pPr algn="ctr" rtl="0" fontAlgn="base"/>
          <a:r>
            <a:rPr lang="en-US" sz="1200" b="1" i="1" dirty="0" smtClean="0">
              <a:latin typeface="Arial" pitchFamily="34" charset="0"/>
              <a:cs typeface="Arial" pitchFamily="34" charset="0"/>
            </a:rPr>
            <a:t>Source:  CFRC 2009</a:t>
          </a:r>
          <a:r>
            <a:rPr lang="en-US" sz="1200" b="1" i="1" baseline="0" dirty="0" smtClean="0">
              <a:latin typeface="Arial" pitchFamily="34" charset="0"/>
              <a:ea typeface="+mn-ea"/>
              <a:cs typeface="Arial" pitchFamily="34" charset="0"/>
            </a:rPr>
            <a:t> </a:t>
          </a:r>
          <a:endParaRPr lang="en-US" sz="1200" b="1" i="1" baseline="0" dirty="0">
            <a:latin typeface="Arial" pitchFamily="34" charset="0"/>
            <a:ea typeface="+mn-ea"/>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0.32911</cdr:x>
      <cdr:y>0.89997</cdr:y>
    </cdr:from>
    <cdr:to>
      <cdr:x>0.71737</cdr:x>
      <cdr:y>0.9833</cdr:y>
    </cdr:to>
    <cdr:sp macro="" textlink="">
      <cdr:nvSpPr>
        <cdr:cNvPr id="16" name="TextBox 1"/>
        <cdr:cNvSpPr txBox="1"/>
      </cdr:nvSpPr>
      <cdr:spPr>
        <a:xfrm xmlns:a="http://schemas.openxmlformats.org/drawingml/2006/main">
          <a:off x="1981200" y="4038600"/>
          <a:ext cx="2337248" cy="3739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200" b="1" dirty="0">
            <a:latin typeface="Arial" pitchFamily="34" charset="0"/>
            <a:cs typeface="Arial" pitchFamily="34" charset="0"/>
          </a:endParaRPr>
        </a:p>
      </cdr:txBody>
    </cdr:sp>
  </cdr:relSizeAnchor>
  <cdr:relSizeAnchor xmlns:cdr="http://schemas.openxmlformats.org/drawingml/2006/chartDrawing">
    <cdr:from>
      <cdr:x>0.29356</cdr:x>
      <cdr:y>0.27225</cdr:y>
    </cdr:from>
    <cdr:to>
      <cdr:x>0.59848</cdr:x>
      <cdr:y>0.43194</cdr:y>
    </cdr:to>
    <cdr:sp macro="" textlink="">
      <cdr:nvSpPr>
        <cdr:cNvPr id="4"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0.27848</cdr:x>
      <cdr:y>0</cdr:y>
    </cdr:from>
    <cdr:to>
      <cdr:x>0.84098</cdr:x>
      <cdr:y>0.18679</cdr:y>
    </cdr:to>
    <cdr:sp macro="" textlink="">
      <cdr:nvSpPr>
        <cdr:cNvPr id="5" name="TextBox 4"/>
        <cdr:cNvSpPr txBox="1"/>
      </cdr:nvSpPr>
      <cdr:spPr>
        <a:xfrm xmlns:a="http://schemas.openxmlformats.org/drawingml/2006/main">
          <a:off x="1676400" y="0"/>
          <a:ext cx="3386138"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smtClean="0">
              <a:latin typeface="Arial" pitchFamily="34" charset="0"/>
              <a:ea typeface="+mn-ea"/>
              <a:cs typeface="Arial" pitchFamily="34" charset="0"/>
            </a:rPr>
            <a:t>Logan</a:t>
          </a:r>
          <a:r>
            <a:rPr lang="en-US" sz="1800" dirty="0" smtClean="0">
              <a:latin typeface="Arial" pitchFamily="34" charset="0"/>
              <a:cs typeface="Arial" pitchFamily="34" charset="0"/>
            </a:rPr>
            <a:t> </a:t>
          </a:r>
          <a:r>
            <a:rPr lang="en-US" sz="1800" b="1" i="0" baseline="0" dirty="0">
              <a:latin typeface="Arial" pitchFamily="34" charset="0"/>
              <a:ea typeface="+mn-ea"/>
              <a:cs typeface="Arial" pitchFamily="34" charset="0"/>
            </a:rPr>
            <a:t>County:</a:t>
          </a:r>
          <a:endParaRPr lang="en-US" sz="1800" dirty="0">
            <a:latin typeface="Arial" pitchFamily="34" charset="0"/>
            <a:cs typeface="Arial" pitchFamily="34" charset="0"/>
          </a:endParaRPr>
        </a:p>
        <a:p xmlns:a="http://schemas.openxmlformats.org/drawingml/2006/main">
          <a:pPr algn="ctr" rtl="0"/>
          <a:r>
            <a:rPr lang="en-US" sz="1400" b="1" i="0" baseline="0" dirty="0">
              <a:latin typeface="Arial" pitchFamily="34" charset="0"/>
              <a:ea typeface="+mn-ea"/>
              <a:cs typeface="Arial" pitchFamily="34" charset="0"/>
            </a:rPr>
            <a:t>24 Month </a:t>
          </a:r>
          <a:r>
            <a:rPr lang="en-US" sz="1400" b="1" i="0" baseline="0" dirty="0" smtClean="0">
              <a:latin typeface="Arial" pitchFamily="34" charset="0"/>
              <a:ea typeface="+mn-ea"/>
              <a:cs typeface="Arial" pitchFamily="34" charset="0"/>
            </a:rPr>
            <a:t>Permanency</a:t>
          </a:r>
        </a:p>
        <a:p xmlns:a="http://schemas.openxmlformats.org/drawingml/2006/main">
          <a:pPr algn="ctr" rtl="0"/>
          <a:r>
            <a:rPr lang="en-US" sz="1400" i="1" dirty="0" smtClean="0">
              <a:latin typeface="Arial" pitchFamily="34" charset="0"/>
              <a:cs typeface="Arial" pitchFamily="34" charset="0"/>
            </a:rPr>
            <a:t>Source:  CFRC 2009</a:t>
          </a:r>
          <a:r>
            <a:rPr lang="en-US" sz="1400" i="1" baseline="0" dirty="0" smtClean="0">
              <a:latin typeface="Arial" pitchFamily="34" charset="0"/>
              <a:ea typeface="+mn-ea"/>
              <a:cs typeface="Arial" pitchFamily="34" charset="0"/>
            </a:rPr>
            <a:t> </a:t>
          </a:r>
          <a:endParaRPr lang="en-US" sz="1400" i="1" dirty="0">
            <a:latin typeface="Arial" pitchFamily="34" charset="0"/>
            <a:cs typeface="Arial" pitchFamily="34" charset="0"/>
          </a:endParaRPr>
        </a:p>
      </cdr:txBody>
    </cdr:sp>
  </cdr:relSizeAnchor>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0.33712</cdr:x>
      <cdr:y>0.90365</cdr:y>
    </cdr:from>
    <cdr:to>
      <cdr:x>0.72538</cdr:x>
      <cdr:y>0.98698</cdr:y>
    </cdr:to>
    <cdr:sp macro="" textlink="">
      <cdr:nvSpPr>
        <cdr:cNvPr id="3" name="TextBox 1"/>
        <cdr:cNvSpPr txBox="1"/>
      </cdr:nvSpPr>
      <cdr:spPr>
        <a:xfrm xmlns:a="http://schemas.openxmlformats.org/drawingml/2006/main">
          <a:off x="1695444" y="3305187"/>
          <a:ext cx="1952637"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0.29356</cdr:x>
      <cdr:y>0.27225</cdr:y>
    </cdr:from>
    <cdr:to>
      <cdr:x>0.59848</cdr:x>
      <cdr:y>0.43194</cdr:y>
    </cdr:to>
    <cdr:sp macro="" textlink="">
      <cdr:nvSpPr>
        <cdr:cNvPr id="6"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0.32911</cdr:x>
      <cdr:y>0.89997</cdr:y>
    </cdr:from>
    <cdr:to>
      <cdr:x>0.71737</cdr:x>
      <cdr:y>0.9833</cdr:y>
    </cdr:to>
    <cdr:sp macro="" textlink="">
      <cdr:nvSpPr>
        <cdr:cNvPr id="16" name="TextBox 1"/>
        <cdr:cNvSpPr txBox="1"/>
      </cdr:nvSpPr>
      <cdr:spPr>
        <a:xfrm xmlns:a="http://schemas.openxmlformats.org/drawingml/2006/main">
          <a:off x="1981200" y="4038600"/>
          <a:ext cx="2337248" cy="3739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200" b="1" dirty="0">
            <a:latin typeface="Arial" pitchFamily="34" charset="0"/>
            <a:cs typeface="Arial" pitchFamily="34" charset="0"/>
          </a:endParaRPr>
        </a:p>
      </cdr:txBody>
    </cdr:sp>
  </cdr:relSizeAnchor>
  <cdr:relSizeAnchor xmlns:cdr="http://schemas.openxmlformats.org/drawingml/2006/chartDrawing">
    <cdr:from>
      <cdr:x>0.29356</cdr:x>
      <cdr:y>0.27225</cdr:y>
    </cdr:from>
    <cdr:to>
      <cdr:x>0.59848</cdr:x>
      <cdr:y>0.43194</cdr:y>
    </cdr:to>
    <cdr:sp macro="" textlink="">
      <cdr:nvSpPr>
        <cdr:cNvPr id="4"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0.27848</cdr:x>
      <cdr:y>0</cdr:y>
    </cdr:from>
    <cdr:to>
      <cdr:x>0.84098</cdr:x>
      <cdr:y>0.18679</cdr:y>
    </cdr:to>
    <cdr:sp macro="" textlink="">
      <cdr:nvSpPr>
        <cdr:cNvPr id="5" name="TextBox 4"/>
        <cdr:cNvSpPr txBox="1"/>
      </cdr:nvSpPr>
      <cdr:spPr>
        <a:xfrm xmlns:a="http://schemas.openxmlformats.org/drawingml/2006/main">
          <a:off x="1676400" y="0"/>
          <a:ext cx="3386138"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smtClean="0">
              <a:latin typeface="Arial" pitchFamily="34" charset="0"/>
              <a:ea typeface="+mn-ea"/>
              <a:cs typeface="Arial" pitchFamily="34" charset="0"/>
            </a:rPr>
            <a:t>Mason County</a:t>
          </a:r>
          <a:r>
            <a:rPr lang="en-US" sz="1800" b="1" i="0" baseline="0" dirty="0">
              <a:latin typeface="Arial" pitchFamily="34" charset="0"/>
              <a:ea typeface="+mn-ea"/>
              <a:cs typeface="Arial" pitchFamily="34" charset="0"/>
            </a:rPr>
            <a:t>:</a:t>
          </a:r>
          <a:endParaRPr lang="en-US" sz="1800" dirty="0">
            <a:latin typeface="Arial" pitchFamily="34" charset="0"/>
            <a:cs typeface="Arial" pitchFamily="34" charset="0"/>
          </a:endParaRPr>
        </a:p>
        <a:p xmlns:a="http://schemas.openxmlformats.org/drawingml/2006/main">
          <a:pPr algn="ctr" rtl="0"/>
          <a:r>
            <a:rPr lang="en-US" sz="1400" b="1" i="0" baseline="0" dirty="0">
              <a:latin typeface="Arial" pitchFamily="34" charset="0"/>
              <a:ea typeface="+mn-ea"/>
              <a:cs typeface="Arial" pitchFamily="34" charset="0"/>
            </a:rPr>
            <a:t>24 Month </a:t>
          </a:r>
          <a:r>
            <a:rPr lang="en-US" sz="1400" b="1" i="0" baseline="0" dirty="0" smtClean="0">
              <a:latin typeface="Arial" pitchFamily="34" charset="0"/>
              <a:ea typeface="+mn-ea"/>
              <a:cs typeface="Arial" pitchFamily="34" charset="0"/>
            </a:rPr>
            <a:t>Permanency</a:t>
          </a:r>
        </a:p>
        <a:p xmlns:a="http://schemas.openxmlformats.org/drawingml/2006/main">
          <a:pPr algn="ctr" rtl="0"/>
          <a:r>
            <a:rPr lang="en-US" sz="1400" i="1" dirty="0" smtClean="0">
              <a:latin typeface="Arial" pitchFamily="34" charset="0"/>
              <a:cs typeface="Arial" pitchFamily="34" charset="0"/>
            </a:rPr>
            <a:t>Source:  CFRC 2009</a:t>
          </a:r>
          <a:r>
            <a:rPr lang="en-US" sz="1400" i="1" baseline="0" dirty="0" smtClean="0">
              <a:latin typeface="Arial" pitchFamily="34" charset="0"/>
              <a:ea typeface="+mn-ea"/>
              <a:cs typeface="Arial" pitchFamily="34" charset="0"/>
            </a:rPr>
            <a:t> </a:t>
          </a:r>
          <a:endParaRPr lang="en-US" sz="1400" i="1" dirty="0">
            <a:latin typeface="Arial" pitchFamily="34" charset="0"/>
            <a:cs typeface="Arial" pitchFamily="34" charset="0"/>
          </a:endParaRPr>
        </a:p>
      </cdr:txBody>
    </cdr:sp>
  </cdr:relSizeAnchor>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0.33712</cdr:x>
      <cdr:y>0.90365</cdr:y>
    </cdr:from>
    <cdr:to>
      <cdr:x>0.72538</cdr:x>
      <cdr:y>0.98698</cdr:y>
    </cdr:to>
    <cdr:sp macro="" textlink="">
      <cdr:nvSpPr>
        <cdr:cNvPr id="3" name="TextBox 1"/>
        <cdr:cNvSpPr txBox="1"/>
      </cdr:nvSpPr>
      <cdr:spPr>
        <a:xfrm xmlns:a="http://schemas.openxmlformats.org/drawingml/2006/main">
          <a:off x="1695444" y="3305187"/>
          <a:ext cx="1952637"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0.29356</cdr:x>
      <cdr:y>0.27225</cdr:y>
    </cdr:from>
    <cdr:to>
      <cdr:x>0.59848</cdr:x>
      <cdr:y>0.43194</cdr:y>
    </cdr:to>
    <cdr:sp macro="" textlink="">
      <cdr:nvSpPr>
        <cdr:cNvPr id="6"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0.32911</cdr:x>
      <cdr:y>0.89997</cdr:y>
    </cdr:from>
    <cdr:to>
      <cdr:x>0.71737</cdr:x>
      <cdr:y>0.9833</cdr:y>
    </cdr:to>
    <cdr:sp macro="" textlink="">
      <cdr:nvSpPr>
        <cdr:cNvPr id="16" name="TextBox 1"/>
        <cdr:cNvSpPr txBox="1"/>
      </cdr:nvSpPr>
      <cdr:spPr>
        <a:xfrm xmlns:a="http://schemas.openxmlformats.org/drawingml/2006/main">
          <a:off x="1981200" y="4038600"/>
          <a:ext cx="2337248" cy="3739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200" b="1" dirty="0">
            <a:latin typeface="Arial" pitchFamily="34" charset="0"/>
            <a:cs typeface="Arial" pitchFamily="34" charset="0"/>
          </a:endParaRPr>
        </a:p>
      </cdr:txBody>
    </cdr:sp>
  </cdr:relSizeAnchor>
  <cdr:relSizeAnchor xmlns:cdr="http://schemas.openxmlformats.org/drawingml/2006/chartDrawing">
    <cdr:from>
      <cdr:x>0.29356</cdr:x>
      <cdr:y>0.27225</cdr:y>
    </cdr:from>
    <cdr:to>
      <cdr:x>0.59848</cdr:x>
      <cdr:y>0.43194</cdr:y>
    </cdr:to>
    <cdr:sp macro="" textlink="">
      <cdr:nvSpPr>
        <cdr:cNvPr id="4"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0.27848</cdr:x>
      <cdr:y>0</cdr:y>
    </cdr:from>
    <cdr:to>
      <cdr:x>0.84098</cdr:x>
      <cdr:y>0.18679</cdr:y>
    </cdr:to>
    <cdr:sp macro="" textlink="">
      <cdr:nvSpPr>
        <cdr:cNvPr id="5" name="TextBox 4"/>
        <cdr:cNvSpPr txBox="1"/>
      </cdr:nvSpPr>
      <cdr:spPr>
        <a:xfrm xmlns:a="http://schemas.openxmlformats.org/drawingml/2006/main">
          <a:off x="1676400" y="0"/>
          <a:ext cx="3386138"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smtClean="0">
              <a:latin typeface="Arial" pitchFamily="34" charset="0"/>
              <a:ea typeface="+mn-ea"/>
              <a:cs typeface="Arial" pitchFamily="34" charset="0"/>
            </a:rPr>
            <a:t>Menard County</a:t>
          </a:r>
          <a:r>
            <a:rPr lang="en-US" sz="1800" b="1" i="0" baseline="0" dirty="0">
              <a:latin typeface="Arial" pitchFamily="34" charset="0"/>
              <a:ea typeface="+mn-ea"/>
              <a:cs typeface="Arial" pitchFamily="34" charset="0"/>
            </a:rPr>
            <a:t>:</a:t>
          </a:r>
          <a:endParaRPr lang="en-US" sz="1800" dirty="0">
            <a:latin typeface="Arial" pitchFamily="34" charset="0"/>
            <a:cs typeface="Arial" pitchFamily="34" charset="0"/>
          </a:endParaRPr>
        </a:p>
        <a:p xmlns:a="http://schemas.openxmlformats.org/drawingml/2006/main">
          <a:pPr algn="ctr" rtl="0"/>
          <a:r>
            <a:rPr lang="en-US" sz="1400" b="1" i="0" baseline="0" dirty="0">
              <a:latin typeface="Arial" pitchFamily="34" charset="0"/>
              <a:ea typeface="+mn-ea"/>
              <a:cs typeface="Arial" pitchFamily="34" charset="0"/>
            </a:rPr>
            <a:t>24 Month </a:t>
          </a:r>
          <a:r>
            <a:rPr lang="en-US" sz="1400" b="1" i="0" baseline="0" dirty="0" smtClean="0">
              <a:latin typeface="Arial" pitchFamily="34" charset="0"/>
              <a:ea typeface="+mn-ea"/>
              <a:cs typeface="Arial" pitchFamily="34" charset="0"/>
            </a:rPr>
            <a:t>Permanency</a:t>
          </a:r>
        </a:p>
        <a:p xmlns:a="http://schemas.openxmlformats.org/drawingml/2006/main">
          <a:pPr algn="ctr" rtl="0"/>
          <a:r>
            <a:rPr lang="en-US" sz="1400" i="1" dirty="0" smtClean="0">
              <a:latin typeface="Arial" pitchFamily="34" charset="0"/>
              <a:cs typeface="Arial" pitchFamily="34" charset="0"/>
            </a:rPr>
            <a:t>Source:  CFRC 2009</a:t>
          </a:r>
          <a:r>
            <a:rPr lang="en-US" sz="1400" i="1" baseline="0" dirty="0" smtClean="0">
              <a:latin typeface="Arial" pitchFamily="34" charset="0"/>
              <a:ea typeface="+mn-ea"/>
              <a:cs typeface="Arial" pitchFamily="34" charset="0"/>
            </a:rPr>
            <a:t> </a:t>
          </a:r>
          <a:endParaRPr lang="en-US" sz="1400" i="1" dirty="0">
            <a:latin typeface="Arial" pitchFamily="34" charset="0"/>
            <a:cs typeface="Arial" pitchFamily="34" charset="0"/>
          </a:endParaRPr>
        </a:p>
      </cdr:txBody>
    </cdr:sp>
  </cdr:relSizeAnchor>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0.33712</cdr:x>
      <cdr:y>0.90365</cdr:y>
    </cdr:from>
    <cdr:to>
      <cdr:x>0.72538</cdr:x>
      <cdr:y>0.98698</cdr:y>
    </cdr:to>
    <cdr:sp macro="" textlink="">
      <cdr:nvSpPr>
        <cdr:cNvPr id="3" name="TextBox 1"/>
        <cdr:cNvSpPr txBox="1"/>
      </cdr:nvSpPr>
      <cdr:spPr>
        <a:xfrm xmlns:a="http://schemas.openxmlformats.org/drawingml/2006/main">
          <a:off x="1695444" y="3305187"/>
          <a:ext cx="1952637"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0.29356</cdr:x>
      <cdr:y>0.27225</cdr:y>
    </cdr:from>
    <cdr:to>
      <cdr:x>0.59848</cdr:x>
      <cdr:y>0.43194</cdr:y>
    </cdr:to>
    <cdr:sp macro="" textlink="">
      <cdr:nvSpPr>
        <cdr:cNvPr id="6" name="TextBox 3"/>
        <cdr:cNvSpPr txBox="1"/>
      </cdr:nvSpPr>
      <cdr:spPr>
        <a:xfrm xmlns:a="http://schemas.openxmlformats.org/drawingml/2006/main">
          <a:off x="1476375" y="990600"/>
          <a:ext cx="1533525"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0.63258</cdr:x>
      <cdr:y>0.88802</cdr:y>
    </cdr:from>
    <cdr:to>
      <cdr:x>1</cdr:x>
      <cdr:y>0.97917</cdr:y>
    </cdr:to>
    <cdr:sp macro="" textlink="">
      <cdr:nvSpPr>
        <cdr:cNvPr id="5" name="TextBox 4"/>
        <cdr:cNvSpPr txBox="1"/>
      </cdr:nvSpPr>
      <cdr:spPr>
        <a:xfrm xmlns:a="http://schemas.openxmlformats.org/drawingml/2006/main">
          <a:off x="3181371" y="3248010"/>
          <a:ext cx="1847829" cy="333390"/>
        </a:xfrm>
        <a:prstGeom xmlns:a="http://schemas.openxmlformats.org/drawingml/2006/main" prst="rect">
          <a:avLst/>
        </a:prstGeom>
      </cdr:spPr>
      <cdr:txBody>
        <a:bodyPr xmlns:a="http://schemas.openxmlformats.org/drawingml/2006/main" vertOverflow="clip" wrap="square" tIns="0" bIns="0" rtlCol="0"/>
        <a:lstStyle xmlns:a="http://schemas.openxmlformats.org/drawingml/2006/main"/>
        <a:p xmlns:a="http://schemas.openxmlformats.org/drawingml/2006/main">
          <a:r>
            <a:rPr lang="en-US" sz="1000"/>
            <a:t>Child Population = Light colors</a:t>
          </a:r>
        </a:p>
        <a:p xmlns:a="http://schemas.openxmlformats.org/drawingml/2006/main">
          <a:r>
            <a:rPr lang="en-US" sz="1000"/>
            <a:t>Foster Care Population</a:t>
          </a:r>
          <a:r>
            <a:rPr lang="en-US" sz="1000" baseline="0"/>
            <a:t> = Dark colors</a:t>
          </a:r>
          <a:endParaRPr lang="en-US" sz="1000"/>
        </a:p>
      </cdr:txBody>
    </cdr:sp>
  </cdr:relSizeAnchor>
  <cdr:relSizeAnchor xmlns:cdr="http://schemas.openxmlformats.org/drawingml/2006/chartDrawing">
    <cdr:from>
      <cdr:x>0.10417</cdr:x>
      <cdr:y>0.0082</cdr:y>
    </cdr:from>
    <cdr:to>
      <cdr:x>0.9697</cdr:x>
      <cdr:y>0.19395</cdr:y>
    </cdr:to>
    <cdr:sp macro="" textlink="">
      <cdr:nvSpPr>
        <cdr:cNvPr id="6" name="TextBox 5"/>
        <cdr:cNvSpPr txBox="1"/>
      </cdr:nvSpPr>
      <cdr:spPr>
        <a:xfrm xmlns:a="http://schemas.openxmlformats.org/drawingml/2006/main">
          <a:off x="658834" y="38661"/>
          <a:ext cx="5474131" cy="8757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smtClean="0">
              <a:latin typeface="Arial" pitchFamily="34" charset="0"/>
              <a:ea typeface="+mn-ea"/>
              <a:cs typeface="Arial" pitchFamily="34" charset="0"/>
            </a:rPr>
            <a:t>Logan County</a:t>
          </a:r>
          <a:r>
            <a:rPr lang="en-US" sz="1800" b="1" dirty="0">
              <a:latin typeface="Arial" pitchFamily="34" charset="0"/>
              <a:ea typeface="+mn-ea"/>
              <a:cs typeface="Arial" pitchFamily="34" charset="0"/>
            </a:rPr>
            <a:t>:  </a:t>
          </a:r>
          <a:endParaRPr lang="en-US" sz="1800" dirty="0">
            <a:latin typeface="Arial" pitchFamily="34" charset="0"/>
            <a:cs typeface="Arial" pitchFamily="34" charset="0"/>
          </a:endParaRPr>
        </a:p>
        <a:p xmlns:a="http://schemas.openxmlformats.org/drawingml/2006/main">
          <a:pPr algn="ctr"/>
          <a:r>
            <a:rPr lang="en-US" sz="1400" b="1" dirty="0">
              <a:latin typeface="Arial" pitchFamily="34" charset="0"/>
              <a:ea typeface="+mn-ea"/>
              <a:cs typeface="Arial" pitchFamily="34" charset="0"/>
            </a:rPr>
            <a:t>Child</a:t>
          </a:r>
          <a:r>
            <a:rPr lang="en-US" sz="1400" b="1" baseline="0" dirty="0">
              <a:latin typeface="Arial" pitchFamily="34" charset="0"/>
              <a:ea typeface="+mn-ea"/>
              <a:cs typeface="Arial" pitchFamily="34" charset="0"/>
            </a:rPr>
            <a:t> Population vs. Foster Care Population by Race/Ethnicity</a:t>
          </a:r>
        </a:p>
        <a:p xmlns:a="http://schemas.openxmlformats.org/drawingml/2006/main">
          <a:pPr algn="ctr"/>
          <a:r>
            <a:rPr lang="en-US" sz="1000" b="0" i="1" baseline="0" dirty="0" smtClean="0">
              <a:latin typeface="Arial" pitchFamily="34" charset="0"/>
              <a:ea typeface="+mn-ea"/>
              <a:cs typeface="Arial" pitchFamily="34" charset="0"/>
            </a:rPr>
            <a:t>Source:  Population </a:t>
          </a:r>
          <a:r>
            <a:rPr lang="en-US" sz="1000" b="0" i="1" baseline="0" dirty="0">
              <a:latin typeface="Arial" pitchFamily="34" charset="0"/>
              <a:ea typeface="+mn-ea"/>
              <a:cs typeface="Arial" pitchFamily="34" charset="0"/>
            </a:rPr>
            <a:t>data CFRC 2009, Care data DCFS QA data 2010</a:t>
          </a:r>
          <a:endParaRPr lang="en-US" sz="1000" b="0" i="1" dirty="0">
            <a:latin typeface="Arial" pitchFamily="34" charset="0"/>
            <a:ea typeface="+mn-ea"/>
            <a:cs typeface="Arial"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0.08712</cdr:x>
      <cdr:y>0.00254</cdr:y>
    </cdr:from>
    <cdr:to>
      <cdr:x>0.97917</cdr:x>
      <cdr:y>0.20046</cdr:y>
    </cdr:to>
    <cdr:sp macro="" textlink="">
      <cdr:nvSpPr>
        <cdr:cNvPr id="4" name="TextBox 3"/>
        <cdr:cNvSpPr txBox="1"/>
      </cdr:nvSpPr>
      <cdr:spPr>
        <a:xfrm xmlns:a="http://schemas.openxmlformats.org/drawingml/2006/main">
          <a:off x="438150" y="9525"/>
          <a:ext cx="4486275" cy="7420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a:latin typeface="Arial" pitchFamily="34" charset="0"/>
              <a:ea typeface="+mn-ea"/>
              <a:cs typeface="Arial" pitchFamily="34" charset="0"/>
            </a:rPr>
            <a:t>Logan County: </a:t>
          </a:r>
          <a:endParaRPr lang="en-US" sz="1800">
            <a:latin typeface="Arial" pitchFamily="34" charset="0"/>
            <a:cs typeface="Arial" pitchFamily="34" charset="0"/>
          </a:endParaRPr>
        </a:p>
        <a:p xmlns:a="http://schemas.openxmlformats.org/drawingml/2006/main">
          <a:pPr algn="ctr" rtl="0" fontAlgn="base"/>
          <a:r>
            <a:rPr lang="en-US" sz="1400" b="1" i="0" baseline="0">
              <a:latin typeface="Arial" pitchFamily="34" charset="0"/>
              <a:ea typeface="+mn-ea"/>
              <a:cs typeface="Arial" pitchFamily="34" charset="0"/>
            </a:rPr>
            <a:t>Percentages of Children in Care by Race/Ethnicity</a:t>
          </a:r>
        </a:p>
        <a:p xmlns:a="http://schemas.openxmlformats.org/drawingml/2006/main">
          <a:pPr algn="ctr" rtl="0" fontAlgn="base"/>
          <a:r>
            <a:rPr lang="en-US" sz="1200" b="0" i="1" baseline="0">
              <a:latin typeface="Arial" pitchFamily="34" charset="0"/>
              <a:ea typeface="+mn-ea"/>
              <a:cs typeface="Arial" pitchFamily="34" charset="0"/>
            </a:rPr>
            <a:t>Source:  CFRC 2009</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0.00523</cdr:x>
      <cdr:y>0.0065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0.00523</cdr:x>
      <cdr:y>0.0065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0.3447</cdr:x>
      <cdr:y>0.83092</cdr:y>
    </cdr:from>
    <cdr:to>
      <cdr:x>0.73296</cdr:x>
      <cdr:y>0.91132</cdr:y>
    </cdr:to>
    <cdr:sp macro="" textlink="">
      <cdr:nvSpPr>
        <cdr:cNvPr id="16" name="TextBox 15"/>
        <cdr:cNvSpPr txBox="1"/>
      </cdr:nvSpPr>
      <cdr:spPr>
        <a:xfrm xmlns:a="http://schemas.openxmlformats.org/drawingml/2006/main">
          <a:off x="1733547" y="3118303"/>
          <a:ext cx="1952637" cy="3017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latin typeface="Arial" pitchFamily="34" charset="0"/>
              <a:cs typeface="Arial" pitchFamily="34" charset="0"/>
            </a:rPr>
            <a:t>Year Child </a:t>
          </a:r>
          <a:r>
            <a:rPr lang="en-US" sz="1200" b="1" i="1">
              <a:latin typeface="Arial" pitchFamily="34" charset="0"/>
              <a:cs typeface="Arial" pitchFamily="34" charset="0"/>
            </a:rPr>
            <a:t>Entered</a:t>
          </a:r>
          <a:r>
            <a:rPr lang="en-US" sz="1200" b="1">
              <a:latin typeface="Arial" pitchFamily="34" charset="0"/>
              <a:cs typeface="Arial" pitchFamily="34" charset="0"/>
            </a:rPr>
            <a:t> Care</a:t>
          </a:r>
        </a:p>
      </cdr:txBody>
    </cdr:sp>
  </cdr:relSizeAnchor>
  <cdr:relSizeAnchor xmlns:cdr="http://schemas.openxmlformats.org/drawingml/2006/chartDrawing">
    <cdr:from>
      <cdr:x>0.14962</cdr:x>
      <cdr:y>0</cdr:y>
    </cdr:from>
    <cdr:to>
      <cdr:x>0.90909</cdr:x>
      <cdr:y>0.21089</cdr:y>
    </cdr:to>
    <cdr:sp macro="" textlink="">
      <cdr:nvSpPr>
        <cdr:cNvPr id="7" name="TextBox 6"/>
        <cdr:cNvSpPr txBox="1"/>
      </cdr:nvSpPr>
      <cdr:spPr>
        <a:xfrm xmlns:a="http://schemas.openxmlformats.org/drawingml/2006/main">
          <a:off x="752469" y="0"/>
          <a:ext cx="3819526" cy="7906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i="0" baseline="0" dirty="0">
              <a:latin typeface="Arial" pitchFamily="34" charset="0"/>
              <a:ea typeface="+mn-ea"/>
              <a:cs typeface="Arial" pitchFamily="34" charset="0"/>
            </a:rPr>
            <a:t>Logan County:</a:t>
          </a:r>
          <a:endParaRPr lang="en-US" sz="1800" dirty="0">
            <a:latin typeface="Arial" pitchFamily="34" charset="0"/>
            <a:cs typeface="Arial" pitchFamily="34" charset="0"/>
          </a:endParaRPr>
        </a:p>
        <a:p xmlns:a="http://schemas.openxmlformats.org/drawingml/2006/main">
          <a:pPr algn="ctr" rtl="0" fontAlgn="base"/>
          <a:r>
            <a:rPr lang="en-US" sz="1400" b="1" i="0" baseline="0" dirty="0">
              <a:latin typeface="Arial" pitchFamily="34" charset="0"/>
              <a:ea typeface="+mn-ea"/>
              <a:cs typeface="Arial" pitchFamily="34" charset="0"/>
            </a:rPr>
            <a:t>12 Month Permanency by Race/Ethnicity</a:t>
          </a:r>
        </a:p>
        <a:p xmlns:a="http://schemas.openxmlformats.org/drawingml/2006/main">
          <a:pPr algn="ctr" rtl="0" fontAlgn="base"/>
          <a:r>
            <a:rPr lang="en-US" sz="1100" b="0" i="1" baseline="0" dirty="0" smtClean="0">
              <a:latin typeface="Arial" pitchFamily="34" charset="0"/>
              <a:ea typeface="+mn-ea"/>
              <a:cs typeface="Arial" pitchFamily="34" charset="0"/>
            </a:rPr>
            <a:t>Source:  CFRC </a:t>
          </a:r>
          <a:r>
            <a:rPr lang="en-US" sz="1100" b="0" i="1" baseline="0" dirty="0">
              <a:latin typeface="Arial" pitchFamily="34" charset="0"/>
              <a:ea typeface="+mn-ea"/>
              <a:cs typeface="Arial" pitchFamily="34" charset="0"/>
            </a:rPr>
            <a:t>2009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50482-EFBF-4FA0-BB41-DBC51E01AB74}" type="datetimeFigureOut">
              <a:rPr lang="en-US" smtClean="0"/>
              <a:pPr/>
              <a:t>10/20/2010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443B4A-39CA-4EAC-A781-110D5A1CAC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E5C34-DC6A-452C-A215-BB919B55F99B}" type="datetimeFigureOut">
              <a:rPr lang="en-US" smtClean="0"/>
              <a:pPr/>
              <a:t>10/20/2010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54F9F-BF9A-4ADA-BD61-EC00DB277B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a:t>
            </a:r>
            <a:r>
              <a:rPr lang="en-US" baseline="0" dirty="0" smtClean="0"/>
              <a:t> and discuss </a:t>
            </a:r>
            <a:r>
              <a:rPr lang="en-US" dirty="0" smtClean="0"/>
              <a:t>ISU c</a:t>
            </a:r>
            <a:r>
              <a:rPr lang="en-US" baseline="0" dirty="0" smtClean="0"/>
              <a:t>ounty level permanency data provided</a:t>
            </a: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7029D4-DB31-48A5-BD48-2C2583EB0D5B}" type="slidenum">
              <a:rPr lang="en-US"/>
              <a:pPr fontAlgn="base">
                <a:spcBef>
                  <a:spcPct val="0"/>
                </a:spcBef>
                <a:spcAft>
                  <a:spcPct val="0"/>
                </a:spcAft>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Over-representation of African American</a:t>
            </a:r>
            <a:r>
              <a:rPr lang="en-US" baseline="0" dirty="0" smtClean="0"/>
              <a:t> children is discussed later in the presentation.  While there appears to be over-representation, the numbers are so small (just 6 children) to make this questionable.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A fairly large percent of youth (20%) are 14 and older.  At the conclusion of the presentation you may want to think about raising whether subsidized guardianship might be a permanency consideration for some youth.</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Over-representation of African American</a:t>
            </a:r>
            <a:r>
              <a:rPr lang="en-US" baseline="0" dirty="0" smtClean="0"/>
              <a:t> children – which is evident here – is discussed later in the presentation.</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A fairly large percent of youth (23%) are 14 and older.  At the conclusion of the presentation you may want to think about raising to which subsidized guardianship as a permanency consideration for youth.</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Over-representation of African American</a:t>
            </a:r>
            <a:r>
              <a:rPr lang="en-US" baseline="0" dirty="0" smtClean="0"/>
              <a:t> children – which is evident here – is discussed later in the presentation.</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A fairly large percent of youth (20%) are 14 and older.  At the conclusion of the presentation you may want to think about discussing whether subsidized guardianship might be  a permanency consideration for these youth.</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Pretty high</a:t>
            </a:r>
            <a:r>
              <a:rPr lang="en-US" baseline="0" dirty="0" smtClean="0"/>
              <a:t> percent of youth with independence goal.  May be due to small numbers of youth in care in Mason rather than a trend but interesting to think about.</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Most research supports the idea of kin care as</a:t>
            </a:r>
            <a:r>
              <a:rPr lang="en-US" baseline="0" dirty="0" smtClean="0"/>
              <a:t> beneficial for children – particularly in terms of stability.  Research also indicates that kin care is less likely to result in permanency for children and that when it does occur time to permanency is slower.  Might invite group to consider implications of this on permanency rates in Logan County.</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Narrator   Note:</a:t>
            </a:r>
            <a:r>
              <a:rPr lang="en-US" baseline="0" dirty="0" smtClean="0"/>
              <a:t> T</a:t>
            </a:r>
            <a:r>
              <a:rPr lang="en-US" dirty="0" smtClean="0"/>
              <a:t>his represents </a:t>
            </a:r>
            <a:r>
              <a:rPr lang="en-US" b="1" dirty="0" smtClean="0"/>
              <a:t>indicated reports </a:t>
            </a:r>
            <a:r>
              <a:rPr lang="en-US" b="0" dirty="0" smtClean="0"/>
              <a:t>n</a:t>
            </a:r>
            <a:r>
              <a:rPr lang="en-US" dirty="0" smtClean="0"/>
              <a:t>ot overall reports.</a:t>
            </a:r>
            <a:r>
              <a:rPr lang="en-US" baseline="0" dirty="0" smtClean="0"/>
              <a:t> </a:t>
            </a:r>
            <a:r>
              <a:rPr lang="en-US" dirty="0" smtClean="0"/>
              <a:t> You might want to remind attendees that this is State Fiscal</a:t>
            </a:r>
            <a:r>
              <a:rPr lang="en-US" baseline="0" dirty="0" smtClean="0"/>
              <a:t> Year 2010 data, covering July 1 2009 – June 30, 2010.</a:t>
            </a:r>
          </a:p>
          <a:p>
            <a:r>
              <a:rPr lang="en-US" baseline="0" dirty="0" smtClean="0"/>
              <a:t>FYI - Of </a:t>
            </a:r>
            <a:r>
              <a:rPr lang="en-US" baseline="0" dirty="0" smtClean="0"/>
              <a:t>the three counties, Logan has by far the largest numbers of indicated reports, nearly double Mason and 4 times that of Menard.</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Again, numbers are fairly</a:t>
            </a:r>
            <a:r>
              <a:rPr lang="en-US" baseline="0" dirty="0" smtClean="0"/>
              <a:t> small, but might want to ask group to consider whether kinship care might be an option for more children.  Pretty high percent of kids in specialized care, but again the numbers are small.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Numbers of kids in care are quite small, so the</a:t>
            </a:r>
            <a:r>
              <a:rPr lang="en-US" baseline="0" dirty="0" smtClean="0"/>
              <a:t> percent of kids in institutional care shouldn’t necessarily be </a:t>
            </a:r>
            <a:r>
              <a:rPr lang="en-US" baseline="0" smtClean="0"/>
              <a:t>a concern.</a:t>
            </a:r>
            <a:endParaRPr lang="en-US"/>
          </a:p>
        </p:txBody>
      </p:sp>
      <p:sp>
        <p:nvSpPr>
          <p:cNvPr id="4" name="Slide Number Placeholder 3"/>
          <p:cNvSpPr>
            <a:spLocks noGrp="1"/>
          </p:cNvSpPr>
          <p:nvPr>
            <p:ph type="sldNum" sz="quarter" idx="10"/>
          </p:nvPr>
        </p:nvSpPr>
        <p:spPr/>
        <p:txBody>
          <a:bodyPr/>
          <a:lstStyle/>
          <a:p>
            <a:fld id="{15954F9F-BF9A-4ADA-BD61-EC00DB277B05}"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data only represent ONE year.</a:t>
            </a:r>
            <a:r>
              <a:rPr lang="en-US" baseline="0" dirty="0" smtClean="0"/>
              <a:t>  Trends </a:t>
            </a:r>
            <a:r>
              <a:rPr lang="en-US" u="sng" baseline="0" dirty="0" smtClean="0"/>
              <a:t>over time</a:t>
            </a:r>
            <a:r>
              <a:rPr lang="en-US" baseline="0" dirty="0" smtClean="0"/>
              <a:t> are shown later in the presentation.</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data only represent ONE year.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Percents don’t mean much when we are talking about 3 kids. Also -  data only represent ONE year.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12 month permanency has trended downward from</a:t>
            </a:r>
            <a:r>
              <a:rPr lang="en-US" baseline="0" dirty="0" smtClean="0"/>
              <a:t> its peak in 2005.  In 2008 just</a:t>
            </a:r>
            <a:r>
              <a:rPr lang="en-US" baseline="0" dirty="0" smtClean="0">
                <a:solidFill>
                  <a:srgbClr val="FFC000"/>
                </a:solidFill>
              </a:rPr>
              <a:t> ______ </a:t>
            </a:r>
            <a:r>
              <a:rPr lang="en-US" baseline="0" dirty="0" smtClean="0"/>
              <a:t>% achieved </a:t>
            </a:r>
            <a:r>
              <a:rPr lang="en-US" baseline="0" dirty="0" err="1" smtClean="0"/>
              <a:t>qe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Because numbers are so small in Mason County, trends are probably not meaningful.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Because there</a:t>
            </a:r>
            <a:r>
              <a:rPr lang="en-US" baseline="0" dirty="0" smtClean="0"/>
              <a:t> are so few children in care in this county, trends are not meaningful.</a:t>
            </a:r>
            <a:endParaRPr lang="en-US" dirty="0" smtClean="0"/>
          </a:p>
        </p:txBody>
      </p:sp>
      <p:sp>
        <p:nvSpPr>
          <p:cNvPr id="4" name="Slide Number Placeholder 3"/>
          <p:cNvSpPr>
            <a:spLocks noGrp="1"/>
          </p:cNvSpPr>
          <p:nvPr>
            <p:ph type="sldNum" sz="quarter" idx="10"/>
          </p:nvPr>
        </p:nvSpPr>
        <p:spPr/>
        <p:txBody>
          <a:bodyPr/>
          <a:lstStyle/>
          <a:p>
            <a:fld id="{15954F9F-BF9A-4ADA-BD61-EC00DB277B05}"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24 month has raised to its highest rate for children who entered care in 2007 and thus could have achieved 24 month permanency.  Nearly 60% of children achieved permanency within 2 years/</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Numbers are too small for trends to be meaningful.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Numbers are too small for trends to be meaningful.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is just a summation of the data shown on the graphs before this slide.  Numbers are too</a:t>
            </a:r>
            <a:r>
              <a:rPr lang="en-US" baseline="0" dirty="0" smtClean="0"/>
              <a:t> small to comment on for Mason or Menard.</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Narrator Note: I used Hispanics as an example here as these</a:t>
            </a:r>
            <a:r>
              <a:rPr lang="en-US" baseline="0" dirty="0" smtClean="0"/>
              <a:t> families/ children are likely to experience </a:t>
            </a:r>
            <a:r>
              <a:rPr lang="en-US" baseline="0" dirty="0" err="1" smtClean="0"/>
              <a:t>disproportionality</a:t>
            </a:r>
            <a:r>
              <a:rPr lang="en-US" baseline="0" dirty="0" smtClean="0"/>
              <a:t> in a good way. That is they typically are a smaller percentage of the foster care population than they “should” be given their percentage in the general child population. However, this group could still experience disparity in outcomes.</a:t>
            </a:r>
          </a:p>
          <a:p>
            <a:endParaRPr lang="en-US" baseline="0" dirty="0" smtClean="0"/>
          </a:p>
          <a:p>
            <a:r>
              <a:rPr lang="en-US" baseline="0" dirty="0" smtClean="0"/>
              <a:t>Another example – If African American children are disproportionately represented in the child welfare system, they may or may not experience disparity.  That is, even though this group is over represented, once in care their outcomes may be better or worse than those of other groups.  If African American children are less likely to enter care when indicated or more likely to go home sooner than white children, they that would be positive.</a:t>
            </a:r>
          </a:p>
          <a:p>
            <a:endParaRPr lang="en-US" baseline="0" dirty="0" smtClean="0"/>
          </a:p>
          <a:p>
            <a:r>
              <a:rPr lang="en-US" baseline="0" dirty="0" smtClean="0"/>
              <a:t>The main point here is that </a:t>
            </a:r>
            <a:r>
              <a:rPr lang="en-US" baseline="0" dirty="0" err="1" smtClean="0"/>
              <a:t>disproportionality</a:t>
            </a:r>
            <a:r>
              <a:rPr lang="en-US" baseline="0" dirty="0" smtClean="0"/>
              <a:t> and disparity are different!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39</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Notes:  This is tricky. Yes, there are “too many” African American children in care given their percents in the population,</a:t>
            </a:r>
            <a:r>
              <a:rPr lang="en-US" baseline="0" dirty="0" smtClean="0"/>
              <a:t> </a:t>
            </a:r>
            <a:r>
              <a:rPr lang="en-US" u="sng" baseline="0" dirty="0" smtClean="0"/>
              <a:t>but this is just 6 children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40</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This slide just illustrates the numbers given on the previous page.  Sometimes graphics make the </a:t>
            </a:r>
            <a:r>
              <a:rPr lang="en-US" baseline="0" dirty="0" err="1" smtClean="0"/>
              <a:t>disproportionality</a:t>
            </a:r>
            <a:r>
              <a:rPr lang="en-US" baseline="0" dirty="0" smtClean="0"/>
              <a:t> clearer.</a:t>
            </a:r>
          </a:p>
          <a:p>
            <a:r>
              <a:rPr lang="en-US" baseline="0" dirty="0" smtClean="0"/>
              <a:t>If there was NOT </a:t>
            </a:r>
            <a:r>
              <a:rPr lang="en-US" baseline="0" dirty="0" err="1" smtClean="0"/>
              <a:t>disproportionality</a:t>
            </a:r>
            <a:r>
              <a:rPr lang="en-US" baseline="0" dirty="0" smtClean="0"/>
              <a:t> the population bar and the foster care population bar would be identical within each group.  Again, the </a:t>
            </a:r>
            <a:r>
              <a:rPr lang="en-US" baseline="0" dirty="0" err="1" smtClean="0"/>
              <a:t>disproportionality</a:t>
            </a:r>
            <a:r>
              <a:rPr lang="en-US" baseline="0" dirty="0" smtClean="0"/>
              <a:t> needs to be considered with caution as there are so few African American children in care.</a:t>
            </a:r>
          </a:p>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41</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t>
            </a:r>
            <a:r>
              <a:rPr lang="en-US" dirty="0" err="1" smtClean="0"/>
              <a:t>Disproportionality</a:t>
            </a:r>
            <a:r>
              <a:rPr lang="en-US" dirty="0" smtClean="0"/>
              <a:t> has existed over the last 5 years, but again, we must use care because the numbers of AA children are so small.</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Again,</a:t>
            </a:r>
            <a:r>
              <a:rPr lang="en-US" baseline="0" dirty="0" smtClean="0"/>
              <a:t> it is hard to draw conclusions about such a small number of children.</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44</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Note: I would delete this slide.  The numbers of AA children are so small that this shows up as GREAT variation from year to year.  Just wanted to show you the problem with graphing the data as reflected here.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45</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Presenter </a:t>
            </a:r>
            <a:r>
              <a:rPr lang="en-US" baseline="0" dirty="0" err="1" smtClean="0"/>
              <a:t>Note:Same</a:t>
            </a:r>
            <a:r>
              <a:rPr lang="en-US" baseline="0" dirty="0" smtClean="0"/>
              <a:t> issue.  </a:t>
            </a:r>
            <a:r>
              <a:rPr lang="en-US" baseline="0" dirty="0" smtClean="0"/>
              <a:t>We </a:t>
            </a:r>
            <a:r>
              <a:rPr lang="en-US" baseline="0" dirty="0" smtClean="0"/>
              <a:t>suggest deleting this slide.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is possible</a:t>
            </a:r>
            <a:r>
              <a:rPr lang="en-US" baseline="0" dirty="0" smtClean="0"/>
              <a:t> evidence that </a:t>
            </a:r>
            <a:r>
              <a:rPr lang="en-US" baseline="0" dirty="0" err="1" smtClean="0"/>
              <a:t>disproportionality</a:t>
            </a:r>
            <a:r>
              <a:rPr lang="en-US" baseline="0" dirty="0" smtClean="0"/>
              <a:t> was not an issue in FY10.</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47</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 positive</a:t>
            </a:r>
            <a:r>
              <a:rPr lang="en-US" baseline="0" dirty="0" smtClean="0"/>
              <a:t> sign.  Once “in the door” children are indicated at the same rate despite race.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48</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Again, beware those very small numbers.  If 2 African Am.</a:t>
            </a:r>
            <a:r>
              <a:rPr lang="en-US" baseline="0" dirty="0" smtClean="0"/>
              <a:t> Kids instead of just one had entered care, then 28% of indicated cases would have entered care!!!  In any case, there is no indication of </a:t>
            </a:r>
            <a:r>
              <a:rPr lang="en-US" baseline="0" dirty="0" err="1" smtClean="0"/>
              <a:t>disproportionality</a:t>
            </a:r>
            <a:r>
              <a:rPr lang="en-US" baseline="0" dirty="0" smtClean="0"/>
              <a:t> or disparity but such issues are hard to track given such small numbers.</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49</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Narrator Note: Again, beware of small numbers.  But</a:t>
            </a:r>
            <a:r>
              <a:rPr lang="en-US" baseline="0" dirty="0" smtClean="0"/>
              <a:t> from the information so far, disparity may not be an issue.  We would need to continue to watch how AA children exit from care, but the very small numbers make any conclusions suspect.</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50</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51</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52</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 Note: This is</a:t>
            </a:r>
            <a:r>
              <a:rPr lang="en-US" baseline="0" dirty="0" smtClean="0"/>
              <a:t> where you can summarize the issues or questions in your action team for the group </a:t>
            </a:r>
            <a:r>
              <a:rPr lang="en-US" baseline="0" smtClean="0"/>
              <a:t>to discuss.</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Law enforcement was responsible for the most indicated reports, but other</a:t>
            </a:r>
            <a:r>
              <a:rPr lang="en-US" baseline="0" dirty="0" smtClean="0"/>
              <a:t> reporters had higher indication rates.</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A fairly  high percentage of cases that involve sexual harm or risk of it.</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Presenter</a:t>
            </a:r>
            <a:r>
              <a:rPr lang="en-US" baseline="0" dirty="0" smtClean="0"/>
              <a:t> Note: Again, a pretty high percentage of cases that involve sexual harm or risk of it.</a:t>
            </a:r>
            <a:endParaRPr lang="en-US" dirty="0"/>
          </a:p>
        </p:txBody>
      </p:sp>
      <p:sp>
        <p:nvSpPr>
          <p:cNvPr id="4" name="Slide Number Placeholder 3"/>
          <p:cNvSpPr>
            <a:spLocks noGrp="1"/>
          </p:cNvSpPr>
          <p:nvPr>
            <p:ph type="sldNum" sz="quarter" idx="10"/>
          </p:nvPr>
        </p:nvSpPr>
        <p:spPr/>
        <p:txBody>
          <a:bodyPr/>
          <a:lstStyle/>
          <a:p>
            <a:fld id="{15954F9F-BF9A-4ADA-BD61-EC00DB277B0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3FF9AFE-31E8-45A2-931A-EC9590EF11E5}" type="datetime1">
              <a:rPr lang="en-US" smtClean="0"/>
              <a:pPr/>
              <a:t>10/20/2010</a:t>
            </a:fld>
            <a:endParaRPr lang="en-US"/>
          </a:p>
        </p:txBody>
      </p:sp>
      <p:sp>
        <p:nvSpPr>
          <p:cNvPr id="17" name="Footer Placeholder 16"/>
          <p:cNvSpPr>
            <a:spLocks noGrp="1"/>
          </p:cNvSpPr>
          <p:nvPr>
            <p:ph type="ftr" sz="quarter" idx="11"/>
          </p:nvPr>
        </p:nvSpPr>
        <p:spPr/>
        <p:txBody>
          <a:bodyPr/>
          <a:lstStyle/>
          <a:p>
            <a:r>
              <a:rPr lang="en-US" smtClean="0"/>
              <a:t>Logan, Mason and Menard Counties</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95AEEAE-4E80-414E-BD48-1F1D73053C0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0E26ED-2DF5-45F7-9503-FA8C1967E0E7}" type="datetime1">
              <a:rPr lang="en-US" smtClean="0"/>
              <a:pPr/>
              <a:t>10/20/2010</a:t>
            </a:fld>
            <a:endParaRPr lang="en-US"/>
          </a:p>
        </p:txBody>
      </p:sp>
      <p:sp>
        <p:nvSpPr>
          <p:cNvPr id="5" name="Footer Placeholder 4"/>
          <p:cNvSpPr>
            <a:spLocks noGrp="1"/>
          </p:cNvSpPr>
          <p:nvPr>
            <p:ph type="ftr" sz="quarter" idx="11"/>
          </p:nvPr>
        </p:nvSpPr>
        <p:spPr/>
        <p:txBody>
          <a:bodyPr/>
          <a:lstStyle/>
          <a:p>
            <a:r>
              <a:rPr lang="en-US" smtClean="0"/>
              <a:t>Logan, Mason and Menard Counties</a:t>
            </a:r>
            <a:endParaRPr lang="en-US"/>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5633FB-DE8A-4027-ACF4-987F2291F4B5}" type="datetime1">
              <a:rPr lang="en-US" smtClean="0"/>
              <a:pPr/>
              <a:t>10/20/2010</a:t>
            </a:fld>
            <a:endParaRPr lang="en-US"/>
          </a:p>
        </p:txBody>
      </p:sp>
      <p:sp>
        <p:nvSpPr>
          <p:cNvPr id="5" name="Footer Placeholder 4"/>
          <p:cNvSpPr>
            <a:spLocks noGrp="1"/>
          </p:cNvSpPr>
          <p:nvPr>
            <p:ph type="ftr" sz="quarter" idx="11"/>
          </p:nvPr>
        </p:nvSpPr>
        <p:spPr/>
        <p:txBody>
          <a:bodyPr/>
          <a:lstStyle/>
          <a:p>
            <a:r>
              <a:rPr lang="en-US" smtClean="0"/>
              <a:t>Logan, Mason and Menard Counties</a:t>
            </a:r>
            <a:endParaRPr lang="en-US"/>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6E8C0D-977E-4193-8A2D-831135968976}" type="datetime1">
              <a:rPr lang="en-US" smtClean="0"/>
              <a:pPr/>
              <a:t>10/20/2010</a:t>
            </a:fld>
            <a:endParaRPr lang="en-US"/>
          </a:p>
        </p:txBody>
      </p:sp>
      <p:sp>
        <p:nvSpPr>
          <p:cNvPr id="5" name="Footer Placeholder 4"/>
          <p:cNvSpPr>
            <a:spLocks noGrp="1"/>
          </p:cNvSpPr>
          <p:nvPr>
            <p:ph type="ftr" sz="quarter" idx="11"/>
          </p:nvPr>
        </p:nvSpPr>
        <p:spPr/>
        <p:txBody>
          <a:bodyPr/>
          <a:lstStyle/>
          <a:p>
            <a:r>
              <a:rPr lang="en-US" smtClean="0"/>
              <a:t>Logan, Mason and Menard Counties</a:t>
            </a:r>
            <a:endParaRPr lang="en-US"/>
          </a:p>
        </p:txBody>
      </p:sp>
      <p:sp>
        <p:nvSpPr>
          <p:cNvPr id="6" name="Slide Number Placeholder 5"/>
          <p:cNvSpPr>
            <a:spLocks noGrp="1"/>
          </p:cNvSpPr>
          <p:nvPr>
            <p:ph type="sldNum" sz="quarter" idx="12"/>
          </p:nvPr>
        </p:nvSpPr>
        <p:spPr/>
        <p:txBody>
          <a:bodyPr/>
          <a:lstStyle/>
          <a:p>
            <a:fld id="{B95AEEAE-4E80-414E-BD48-1F1D73053C0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F7F2D2-CC4C-4696-B8ED-3B3688EB59B6}" type="datetime1">
              <a:rPr lang="en-US" smtClean="0"/>
              <a:pPr/>
              <a:t>10/20/2010</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Logan, Mason and Menard Counties</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95AEEAE-4E80-414E-BD48-1F1D73053C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A48E9E-2E09-4815-AA1A-5293F3B8FE70}" type="datetime1">
              <a:rPr lang="en-US" smtClean="0"/>
              <a:pPr/>
              <a:t>10/20/2010</a:t>
            </a:fld>
            <a:endParaRPr lang="en-US"/>
          </a:p>
        </p:txBody>
      </p:sp>
      <p:sp>
        <p:nvSpPr>
          <p:cNvPr id="6" name="Footer Placeholder 5"/>
          <p:cNvSpPr>
            <a:spLocks noGrp="1"/>
          </p:cNvSpPr>
          <p:nvPr>
            <p:ph type="ftr" sz="quarter" idx="11"/>
          </p:nvPr>
        </p:nvSpPr>
        <p:spPr/>
        <p:txBody>
          <a:bodyPr/>
          <a:lstStyle/>
          <a:p>
            <a:r>
              <a:rPr lang="en-US" smtClean="0"/>
              <a:t>Logan, Mason and Menard Counties</a:t>
            </a:r>
            <a:endParaRPr lang="en-US"/>
          </a:p>
        </p:txBody>
      </p:sp>
      <p:sp>
        <p:nvSpPr>
          <p:cNvPr id="7" name="Slide Number Placeholder 6"/>
          <p:cNvSpPr>
            <a:spLocks noGrp="1"/>
          </p:cNvSpPr>
          <p:nvPr>
            <p:ph type="sldNum" sz="quarter" idx="12"/>
          </p:nvPr>
        </p:nvSpPr>
        <p:spPr/>
        <p:txBody>
          <a:bodyPr/>
          <a:lstStyle/>
          <a:p>
            <a:fld id="{B95AEEAE-4E80-414E-BD48-1F1D73053C0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F83C06-6B0A-481C-9637-BD886FD51013}" type="datetime1">
              <a:rPr lang="en-US" smtClean="0"/>
              <a:pPr/>
              <a:t>10/20/2010</a:t>
            </a:fld>
            <a:endParaRPr lang="en-US"/>
          </a:p>
        </p:txBody>
      </p:sp>
      <p:sp>
        <p:nvSpPr>
          <p:cNvPr id="8" name="Footer Placeholder 7"/>
          <p:cNvSpPr>
            <a:spLocks noGrp="1"/>
          </p:cNvSpPr>
          <p:nvPr>
            <p:ph type="ftr" sz="quarter" idx="11"/>
          </p:nvPr>
        </p:nvSpPr>
        <p:spPr/>
        <p:txBody>
          <a:bodyPr/>
          <a:lstStyle/>
          <a:p>
            <a:r>
              <a:rPr lang="en-US" smtClean="0"/>
              <a:t>Logan, Mason and Menard Counties</a:t>
            </a:r>
            <a:endParaRPr lang="en-US"/>
          </a:p>
        </p:txBody>
      </p:sp>
      <p:sp>
        <p:nvSpPr>
          <p:cNvPr id="9" name="Slide Number Placeholder 8"/>
          <p:cNvSpPr>
            <a:spLocks noGrp="1"/>
          </p:cNvSpPr>
          <p:nvPr>
            <p:ph type="sldNum" sz="quarter" idx="12"/>
          </p:nvPr>
        </p:nvSpPr>
        <p:spPr/>
        <p:txBody>
          <a:bodyPr/>
          <a:lstStyle/>
          <a:p>
            <a:fld id="{B95AEEAE-4E80-414E-BD48-1F1D73053C0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12D5D7-F269-4B0D-94A8-608EC8A175CB}" type="datetime1">
              <a:rPr lang="en-US" smtClean="0"/>
              <a:pPr/>
              <a:t>10/20/2010</a:t>
            </a:fld>
            <a:endParaRPr lang="en-US"/>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5" name="Slide Number Placeholder 4"/>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E3933-0E89-4A00-ACF1-CC7E407AA67C}" type="datetime1">
              <a:rPr lang="en-US" smtClean="0"/>
              <a:pPr/>
              <a:t>10/20/2010</a:t>
            </a:fld>
            <a:endParaRPr lang="en-US"/>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Slide Number Placeholder 3"/>
          <p:cNvSpPr>
            <a:spLocks noGrp="1"/>
          </p:cNvSpPr>
          <p:nvPr>
            <p:ph type="sldNum" sz="quarter" idx="12"/>
          </p:nvPr>
        </p:nvSpPr>
        <p:spPr/>
        <p:txBody>
          <a:bodyPr/>
          <a:lstStyle/>
          <a:p>
            <a:fld id="{B95AEEAE-4E80-414E-BD48-1F1D73053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D2EB9B-2CCD-445D-8E43-D582E331C982}" type="datetime1">
              <a:rPr lang="en-US" smtClean="0"/>
              <a:pPr/>
              <a:t>10/20/2010</a:t>
            </a:fld>
            <a:endParaRPr lang="en-US"/>
          </a:p>
        </p:txBody>
      </p:sp>
      <p:sp>
        <p:nvSpPr>
          <p:cNvPr id="6" name="Footer Placeholder 5"/>
          <p:cNvSpPr>
            <a:spLocks noGrp="1"/>
          </p:cNvSpPr>
          <p:nvPr>
            <p:ph type="ftr" sz="quarter" idx="11"/>
          </p:nvPr>
        </p:nvSpPr>
        <p:spPr/>
        <p:txBody>
          <a:bodyPr/>
          <a:lstStyle/>
          <a:p>
            <a:r>
              <a:rPr lang="en-US" smtClean="0"/>
              <a:t>Logan, Mason and Menard Counties</a:t>
            </a:r>
            <a:endParaRPr lang="en-US"/>
          </a:p>
        </p:txBody>
      </p:sp>
      <p:sp>
        <p:nvSpPr>
          <p:cNvPr id="7" name="Slide Number Placeholder 6"/>
          <p:cNvSpPr>
            <a:spLocks noGrp="1"/>
          </p:cNvSpPr>
          <p:nvPr>
            <p:ph type="sldNum" sz="quarter" idx="12"/>
          </p:nvPr>
        </p:nvSpPr>
        <p:spPr/>
        <p:txBody>
          <a:bodyPr/>
          <a:lstStyle/>
          <a:p>
            <a:fld id="{B95AEEAE-4E80-414E-BD48-1F1D73053C0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998837-C9FB-479A-8810-7EFE24DC9236}" type="datetime1">
              <a:rPr lang="en-US" smtClean="0"/>
              <a:pPr/>
              <a:t>10/20/2010</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Logan, Mason and Menard Counties</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95AEEAE-4E80-414E-BD48-1F1D73053C0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D72420A-0F85-490D-B1B4-66FC87E54790}" type="datetime1">
              <a:rPr lang="en-US" smtClean="0"/>
              <a:pPr/>
              <a:t>10/20/2010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Logan, Mason and Menard Counties</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5AEEAE-4E80-414E-BD48-1F1D73053C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543800" cy="2209800"/>
          </a:xfrm>
          <a:solidFill>
            <a:schemeClr val="tx2">
              <a:lumMod val="50000"/>
            </a:schemeClr>
          </a:solidFill>
          <a:ln>
            <a:solidFill>
              <a:schemeClr val="accent1"/>
            </a:solidFill>
          </a:ln>
          <a:scene3d>
            <a:camera prst="perspectiveRelaxedModerately"/>
            <a:lightRig rig="threePt" dir="t"/>
          </a:scene3d>
          <a:sp3d>
            <a:bevelT prst="angle"/>
          </a:sp3d>
        </p:spPr>
        <p:style>
          <a:lnRef idx="0">
            <a:scrgbClr r="0" g="0" b="0"/>
          </a:lnRef>
          <a:fillRef idx="1002">
            <a:schemeClr val="lt2"/>
          </a:fillRef>
          <a:effectRef idx="0">
            <a:scrgbClr r="0" g="0" b="0"/>
          </a:effectRef>
          <a:fontRef idx="major"/>
        </p:style>
        <p:txBody>
          <a:bodyPr rtlCol="0">
            <a:normAutofit fontScale="90000"/>
          </a:bodyPr>
          <a:lstStyle/>
          <a:p>
            <a:pPr fontAlgn="auto">
              <a:spcAft>
                <a:spcPts val="0"/>
              </a:spcAft>
              <a:defRPr/>
            </a:pPr>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Talking About </a:t>
            </a:r>
            <a:r>
              <a:rPr lang="en-US" sz="53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PERMANENCY</a:t>
            </a:r>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 in Our Community</a:t>
            </a:r>
            <a:endParaRPr lang="en-US" sz="4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bg2">
                  <a:lumMod val="90000"/>
                </a:schemeClr>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endParaRPr>
          </a:p>
        </p:txBody>
      </p:sp>
      <p:sp>
        <p:nvSpPr>
          <p:cNvPr id="33" name="Content Placeholder 32"/>
          <p:cNvSpPr>
            <a:spLocks noGrp="1"/>
          </p:cNvSpPr>
          <p:nvPr>
            <p:ph idx="1"/>
          </p:nvPr>
        </p:nvSpPr>
        <p:spPr>
          <a:xfrm>
            <a:off x="0" y="3048000"/>
            <a:ext cx="4572000" cy="3657600"/>
          </a:xfrm>
          <a:solidFill>
            <a:schemeClr val="accent1"/>
          </a:solidFill>
          <a:ln/>
          <a:sp3d>
            <a:bevelT w="63500" h="25400" prst="angle"/>
          </a:sp3d>
        </p:spPr>
        <p:style>
          <a:lnRef idx="0">
            <a:schemeClr val="dk1"/>
          </a:lnRef>
          <a:fillRef idx="3">
            <a:schemeClr val="dk1"/>
          </a:fillRef>
          <a:effectRef idx="3">
            <a:schemeClr val="dk1"/>
          </a:effectRef>
          <a:fontRef idx="minor">
            <a:schemeClr val="lt1"/>
          </a:fontRef>
        </p:style>
        <p:txBody>
          <a:bodyPr rtlCol="0">
            <a:normAutofit/>
          </a:bodyPr>
          <a:lstStyle/>
          <a:p>
            <a:pPr fontAlgn="auto">
              <a:spcAft>
                <a:spcPts val="0"/>
              </a:spcAft>
              <a:buFont typeface="Arial" pitchFamily="34" charset="0"/>
              <a:buNone/>
              <a:defRPr/>
            </a:pPr>
            <a:endParaRPr lang="en-US" sz="4000" dirty="0" smtClean="0">
              <a:solidFill>
                <a:schemeClr val="tx2"/>
              </a:solidFill>
            </a:endParaRPr>
          </a:p>
          <a:p>
            <a:pPr fontAlgn="auto">
              <a:spcAft>
                <a:spcPts val="0"/>
              </a:spcAft>
              <a:buFont typeface="Arial" pitchFamily="34" charset="0"/>
              <a:buNone/>
              <a:defRPr/>
            </a:pPr>
            <a:r>
              <a:rPr lang="en-US" sz="4000" dirty="0" smtClean="0">
                <a:solidFill>
                  <a:schemeClr val="tx2"/>
                </a:solidFill>
              </a:rPr>
              <a:t>  </a:t>
            </a:r>
            <a:r>
              <a:rPr lang="en-US" sz="4000" b="1" dirty="0" smtClean="0">
                <a:solidFill>
                  <a:schemeClr val="tx2">
                    <a:lumMod val="75000"/>
                  </a:schemeClr>
                </a:solidFill>
              </a:rPr>
              <a:t>What Does the DATA Tell Us?</a:t>
            </a:r>
          </a:p>
          <a:p>
            <a:pPr fontAlgn="auto">
              <a:spcAft>
                <a:spcPts val="0"/>
              </a:spcAft>
              <a:buNone/>
              <a:defRPr/>
            </a:pPr>
            <a:r>
              <a:rPr lang="en-US" sz="4000" dirty="0" smtClean="0">
                <a:solidFill>
                  <a:schemeClr val="bg1">
                    <a:lumMod val="85000"/>
                  </a:schemeClr>
                </a:solidFill>
              </a:rPr>
              <a:t>Logan, Mason and Menard Counties</a:t>
            </a:r>
            <a:endParaRPr lang="en-US" sz="4000" i="1" dirty="0" smtClean="0">
              <a:solidFill>
                <a:schemeClr val="bg1">
                  <a:lumMod val="85000"/>
                </a:schemeClr>
              </a:solidFill>
            </a:endParaRPr>
          </a:p>
          <a:p>
            <a:pPr fontAlgn="auto">
              <a:spcAft>
                <a:spcPts val="0"/>
              </a:spcAft>
              <a:buFont typeface="Arial" pitchFamily="34" charset="0"/>
              <a:buNone/>
              <a:defRPr/>
            </a:pPr>
            <a:endParaRPr lang="en-US" sz="4000" b="1" dirty="0">
              <a:solidFill>
                <a:schemeClr val="tx2">
                  <a:lumMod val="75000"/>
                </a:schemeClr>
              </a:solidFill>
            </a:endParaRPr>
          </a:p>
        </p:txBody>
      </p:sp>
      <p:pic>
        <p:nvPicPr>
          <p:cNvPr id="63" name="Picture 62" descr="TwoAfricanAmericanBoys.jpg"/>
          <p:cNvPicPr>
            <a:picLocks noChangeAspect="1"/>
          </p:cNvPicPr>
          <p:nvPr/>
        </p:nvPicPr>
        <p:blipFill>
          <a:blip r:embed="rId3" cstate="print"/>
          <a:stretch>
            <a:fillRect/>
          </a:stretch>
        </p:blipFill>
        <p:spPr>
          <a:xfrm>
            <a:off x="4883103" y="3429000"/>
            <a:ext cx="4260897" cy="2919412"/>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5" name="Footer Placeholder 4"/>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bg/>
                                          </p:spTgt>
                                        </p:tgtEl>
                                        <p:attrNameLst>
                                          <p:attrName>style.visibility</p:attrName>
                                        </p:attrNameLst>
                                      </p:cBhvr>
                                      <p:to>
                                        <p:strVal val="visible"/>
                                      </p:to>
                                    </p:set>
                                    <p:anim calcmode="lin" valueType="num">
                                      <p:cBhvr additive="base">
                                        <p:cTn id="7" dur="500" fill="hold"/>
                                        <p:tgtEl>
                                          <p:spTgt spid="3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xEl>
                                              <p:pRg st="1" end="1"/>
                                            </p:txEl>
                                          </p:spTgt>
                                        </p:tgtEl>
                                        <p:attrNameLst>
                                          <p:attrName>style.visibility</p:attrName>
                                        </p:attrNameLst>
                                      </p:cBhvr>
                                      <p:to>
                                        <p:strVal val="visible"/>
                                      </p:to>
                                    </p:set>
                                    <p:anim calcmode="lin" valueType="num">
                                      <p:cBhvr additive="base">
                                        <p:cTn id="13" dur="5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xEl>
                                              <p:pRg st="2" end="2"/>
                                            </p:txEl>
                                          </p:spTgt>
                                        </p:tgtEl>
                                        <p:attrNameLst>
                                          <p:attrName>style.visibility</p:attrName>
                                        </p:attrNameLst>
                                      </p:cBhvr>
                                      <p:to>
                                        <p:strVal val="visible"/>
                                      </p:to>
                                    </p:set>
                                    <p:anim calcmode="lin" valueType="num">
                                      <p:cBhvr additive="base">
                                        <p:cTn id="19" dur="5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Types of Harm do Children Experience in Mason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447800"/>
            <a:ext cx="7772400" cy="4724400"/>
          </a:xfrm>
        </p:spPr>
        <p:txBody>
          <a:bodyPr>
            <a:normAutofit fontScale="70000" lnSpcReduction="20000"/>
          </a:bodyPr>
          <a:lstStyle/>
          <a:p>
            <a:pPr>
              <a:buNone/>
            </a:pPr>
            <a:endParaRPr lang="en-US" sz="2800" dirty="0" smtClean="0"/>
          </a:p>
          <a:p>
            <a:pPr>
              <a:buNone/>
            </a:pPr>
            <a:r>
              <a:rPr lang="en-US" sz="2800" u="sng" dirty="0" smtClean="0">
                <a:latin typeface="+mj-lt"/>
              </a:rPr>
              <a:t>Type			      N indicated	% of total</a:t>
            </a:r>
          </a:p>
          <a:p>
            <a:pPr>
              <a:buNone/>
            </a:pPr>
            <a:r>
              <a:rPr lang="en-US" sz="2800" b="1" i="1" dirty="0" smtClean="0">
                <a:latin typeface="+mj-lt"/>
              </a:rPr>
              <a:t>ABUSE</a:t>
            </a:r>
          </a:p>
          <a:p>
            <a:pPr>
              <a:lnSpc>
                <a:spcPct val="120000"/>
              </a:lnSpc>
              <a:spcBef>
                <a:spcPts val="0"/>
              </a:spcBef>
              <a:buNone/>
              <a:tabLst>
                <a:tab pos="3941763" algn="r"/>
                <a:tab pos="5202238" algn="r"/>
              </a:tabLst>
            </a:pPr>
            <a:r>
              <a:rPr lang="en-US" sz="2800" dirty="0" smtClean="0">
                <a:latin typeface="+mj-lt"/>
              </a:rPr>
              <a:t>Substantial risk of harm	5	5%	</a:t>
            </a:r>
          </a:p>
          <a:p>
            <a:pPr>
              <a:buNone/>
              <a:tabLst>
                <a:tab pos="3941763" algn="r"/>
                <a:tab pos="5202238" algn="r"/>
              </a:tabLst>
            </a:pPr>
            <a:r>
              <a:rPr lang="en-US" sz="2800" dirty="0" smtClean="0">
                <a:latin typeface="+mj-lt"/>
              </a:rPr>
              <a:t>Physical abuse	9	10%</a:t>
            </a:r>
          </a:p>
          <a:p>
            <a:pPr>
              <a:buNone/>
              <a:tabLst>
                <a:tab pos="3941763" algn="r"/>
                <a:tab pos="5202238" algn="r"/>
              </a:tabLst>
            </a:pPr>
            <a:r>
              <a:rPr lang="en-US" sz="2800" dirty="0" smtClean="0">
                <a:latin typeface="+mj-lt"/>
              </a:rPr>
              <a:t>Sexual abuse	7	8%</a:t>
            </a:r>
          </a:p>
          <a:p>
            <a:pPr>
              <a:buNone/>
              <a:tabLst>
                <a:tab pos="3941763" algn="r"/>
                <a:tab pos="5202238" algn="r"/>
              </a:tabLst>
            </a:pPr>
            <a:r>
              <a:rPr lang="en-US" sz="2800" dirty="0" smtClean="0">
                <a:latin typeface="+mj-lt"/>
              </a:rPr>
              <a:t>Emotional abuse	1	1%	</a:t>
            </a:r>
          </a:p>
          <a:p>
            <a:pPr>
              <a:lnSpc>
                <a:spcPct val="120000"/>
              </a:lnSpc>
              <a:spcBef>
                <a:spcPts val="1200"/>
              </a:spcBef>
              <a:buNone/>
              <a:tabLst>
                <a:tab pos="3890963" algn="l"/>
                <a:tab pos="5140325" algn="l"/>
              </a:tabLst>
            </a:pPr>
            <a:r>
              <a:rPr lang="en-US" sz="2800" b="1" i="1" dirty="0" smtClean="0">
                <a:latin typeface="+mj-lt"/>
              </a:rPr>
              <a:t>NEGLECT</a:t>
            </a:r>
          </a:p>
          <a:p>
            <a:pPr>
              <a:buNone/>
              <a:tabLst>
                <a:tab pos="3941763" algn="r"/>
                <a:tab pos="5202238" algn="r"/>
              </a:tabLst>
            </a:pPr>
            <a:r>
              <a:rPr lang="en-US" sz="2800" dirty="0" smtClean="0">
                <a:latin typeface="+mj-lt"/>
              </a:rPr>
              <a:t>Blatant disregard	35	38%	</a:t>
            </a:r>
          </a:p>
          <a:p>
            <a:pPr>
              <a:buNone/>
              <a:tabLst>
                <a:tab pos="3941763" algn="r"/>
                <a:tab pos="5202238" algn="r"/>
              </a:tabLst>
            </a:pPr>
            <a:r>
              <a:rPr lang="en-US" sz="2800" dirty="0" smtClean="0">
                <a:latin typeface="+mj-lt"/>
              </a:rPr>
              <a:t>Lack of supervision	16	17%</a:t>
            </a:r>
          </a:p>
          <a:p>
            <a:pPr>
              <a:buNone/>
              <a:tabLst>
                <a:tab pos="3941763" algn="r"/>
                <a:tab pos="5202238" algn="r"/>
              </a:tabLst>
            </a:pPr>
            <a:r>
              <a:rPr lang="en-US" sz="2800" dirty="0" smtClean="0">
                <a:latin typeface="+mj-lt"/>
              </a:rPr>
              <a:t>Environmental	20	22%</a:t>
            </a:r>
          </a:p>
          <a:p>
            <a:pPr>
              <a:buNone/>
              <a:tabLst>
                <a:tab pos="3941763" algn="r"/>
                <a:tab pos="5202238" algn="r"/>
              </a:tabLst>
            </a:pPr>
            <a:r>
              <a:rPr lang="en-US" sz="2800" dirty="0" smtClean="0">
                <a:latin typeface="+mj-lt"/>
              </a:rPr>
              <a:t>Lack of health 	</a:t>
            </a:r>
            <a:r>
              <a:rPr lang="en-US" sz="2800" u="sng" dirty="0" smtClean="0">
                <a:latin typeface="+mj-lt"/>
              </a:rPr>
              <a:t>0	0%</a:t>
            </a:r>
            <a:endParaRPr lang="en-US" sz="2000" u="sng" dirty="0" smtClean="0">
              <a:latin typeface="+mj-lt"/>
            </a:endParaRPr>
          </a:p>
          <a:p>
            <a:pPr>
              <a:buNone/>
              <a:tabLst>
                <a:tab pos="3941763" algn="r"/>
                <a:tab pos="5202238" algn="r"/>
              </a:tabLst>
            </a:pPr>
            <a:r>
              <a:rPr lang="en-US" sz="2800" dirty="0" smtClean="0"/>
              <a:t>		</a:t>
            </a:r>
            <a:r>
              <a:rPr lang="en-US" sz="2900" dirty="0" smtClean="0">
                <a:latin typeface="+mj-lt"/>
              </a:rPr>
              <a:t>93</a:t>
            </a:r>
            <a:r>
              <a:rPr lang="en-US" sz="2800" dirty="0" smtClean="0"/>
              <a:t>	</a:t>
            </a:r>
            <a:r>
              <a:rPr lang="en-US" sz="2800" dirty="0" smtClean="0">
                <a:latin typeface="+mj-lt"/>
              </a:rPr>
              <a:t>100% 	</a:t>
            </a:r>
          </a:p>
          <a:p>
            <a:pPr>
              <a:buNone/>
            </a:pPr>
            <a:r>
              <a:rPr lang="en-US" sz="2800" i="1" dirty="0" smtClean="0"/>
              <a:t>Source: DCFS QA FY 2010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What Types of Harm (Mason)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a:bodyPr>
          <a:lstStyle/>
          <a:p>
            <a:pPr>
              <a:buNone/>
            </a:pPr>
            <a:endParaRPr lang="en-US" sz="3200" dirty="0" smtClean="0">
              <a:latin typeface="+mj-lt"/>
            </a:endParaRPr>
          </a:p>
          <a:p>
            <a:pPr>
              <a:buNone/>
            </a:pPr>
            <a:endParaRPr lang="en-US" sz="3200" dirty="0">
              <a:latin typeface="+mj-lt"/>
            </a:endParaRPr>
          </a:p>
        </p:txBody>
      </p:sp>
      <p:sp>
        <p:nvSpPr>
          <p:cNvPr id="5" name="Rectangle 4"/>
          <p:cNvSpPr/>
          <p:nvPr/>
        </p:nvSpPr>
        <p:spPr>
          <a:xfrm>
            <a:off x="990600" y="1600200"/>
            <a:ext cx="7696200" cy="4924425"/>
          </a:xfrm>
          <a:prstGeom prst="rect">
            <a:avLst/>
          </a:prstGeom>
        </p:spPr>
        <p:txBody>
          <a:bodyPr wrap="square">
            <a:spAutoFit/>
          </a:bodyPr>
          <a:lstStyle/>
          <a:p>
            <a:pPr>
              <a:buNone/>
            </a:pPr>
            <a:r>
              <a:rPr lang="en-US" sz="2400" dirty="0" smtClean="0">
                <a:latin typeface="+mj-lt"/>
              </a:rPr>
              <a:t>By far the most common harm to children is neglect/ blatant disregard for child’s welfare, representing 38% of all indicated reports. </a:t>
            </a:r>
          </a:p>
          <a:p>
            <a:pPr>
              <a:spcBef>
                <a:spcPts val="600"/>
              </a:spcBef>
              <a:buNone/>
            </a:pPr>
            <a:r>
              <a:rPr lang="en-US" sz="2400" dirty="0" smtClean="0">
                <a:latin typeface="+mj-lt"/>
              </a:rPr>
              <a:t>The second most common is neglect/environmental neglect (22%), followed by neglect/lack of supervision (17%).</a:t>
            </a:r>
          </a:p>
          <a:p>
            <a:pPr>
              <a:spcBef>
                <a:spcPts val="600"/>
              </a:spcBef>
              <a:buNone/>
            </a:pPr>
            <a:r>
              <a:rPr lang="en-US" sz="2400" dirty="0" smtClean="0">
                <a:latin typeface="+mj-lt"/>
              </a:rPr>
              <a:t>Sexual abuse per se accounts for 8% of indicated cases.  However, when this is combined with substantial risk of sexual injury, then 12% of cases relate to sexual harm to children.</a:t>
            </a:r>
          </a:p>
          <a:p>
            <a:pPr>
              <a:buNone/>
            </a:pPr>
            <a:endParaRPr lang="en-US" sz="2400" dirty="0" smtClean="0">
              <a:latin typeface="+mj-lt"/>
            </a:endParaRPr>
          </a:p>
          <a:p>
            <a:r>
              <a:rPr lang="en-US" sz="2000" i="1" dirty="0" smtClean="0"/>
              <a:t>Source: DCFS QA FY 2010</a:t>
            </a:r>
          </a:p>
          <a:p>
            <a:pPr>
              <a:buNone/>
            </a:pPr>
            <a:endParaRPr lang="en-US" sz="2000" dirty="0" smtClean="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Types of Harm do Children Experience in Menard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447800"/>
            <a:ext cx="7772400" cy="4724400"/>
          </a:xfrm>
        </p:spPr>
        <p:txBody>
          <a:bodyPr>
            <a:normAutofit fontScale="70000" lnSpcReduction="20000"/>
          </a:bodyPr>
          <a:lstStyle/>
          <a:p>
            <a:pPr>
              <a:buNone/>
            </a:pPr>
            <a:endParaRPr lang="en-US" sz="2800" dirty="0" smtClean="0"/>
          </a:p>
          <a:p>
            <a:pPr>
              <a:buNone/>
            </a:pPr>
            <a:r>
              <a:rPr lang="en-US" sz="2800" u="sng" dirty="0" smtClean="0">
                <a:latin typeface="+mj-lt"/>
              </a:rPr>
              <a:t>Type			      N indicated	% of total</a:t>
            </a:r>
          </a:p>
          <a:p>
            <a:pPr>
              <a:buNone/>
            </a:pPr>
            <a:r>
              <a:rPr lang="en-US" sz="2800" b="1" i="1" dirty="0" smtClean="0">
                <a:latin typeface="+mj-lt"/>
              </a:rPr>
              <a:t>ABUSE</a:t>
            </a:r>
          </a:p>
          <a:p>
            <a:pPr>
              <a:lnSpc>
                <a:spcPct val="120000"/>
              </a:lnSpc>
              <a:spcBef>
                <a:spcPts val="0"/>
              </a:spcBef>
              <a:buNone/>
              <a:tabLst>
                <a:tab pos="3941763" algn="r"/>
                <a:tab pos="5202238" algn="r"/>
              </a:tabLst>
            </a:pPr>
            <a:r>
              <a:rPr lang="en-US" sz="2800" dirty="0" smtClean="0">
                <a:latin typeface="+mj-lt"/>
              </a:rPr>
              <a:t>Substantial risk of harm	3	5%	</a:t>
            </a:r>
          </a:p>
          <a:p>
            <a:pPr>
              <a:buNone/>
              <a:tabLst>
                <a:tab pos="3941763" algn="r"/>
                <a:tab pos="5202238" algn="r"/>
              </a:tabLst>
            </a:pPr>
            <a:r>
              <a:rPr lang="en-US" sz="2800" dirty="0" smtClean="0">
                <a:latin typeface="+mj-lt"/>
              </a:rPr>
              <a:t>Physical abuse	2	4%</a:t>
            </a:r>
          </a:p>
          <a:p>
            <a:pPr>
              <a:buNone/>
              <a:tabLst>
                <a:tab pos="3941763" algn="r"/>
                <a:tab pos="5202238" algn="r"/>
              </a:tabLst>
            </a:pPr>
            <a:r>
              <a:rPr lang="en-US" sz="2800" dirty="0" smtClean="0">
                <a:latin typeface="+mj-lt"/>
              </a:rPr>
              <a:t>Sexual abuse	8	15%</a:t>
            </a:r>
          </a:p>
          <a:p>
            <a:pPr>
              <a:buNone/>
              <a:tabLst>
                <a:tab pos="3941763" algn="r"/>
                <a:tab pos="5202238" algn="r"/>
              </a:tabLst>
            </a:pPr>
            <a:r>
              <a:rPr lang="en-US" sz="2800" dirty="0" smtClean="0">
                <a:latin typeface="+mj-lt"/>
              </a:rPr>
              <a:t>Emotional abuse	2	4%	</a:t>
            </a:r>
          </a:p>
          <a:p>
            <a:pPr>
              <a:lnSpc>
                <a:spcPct val="120000"/>
              </a:lnSpc>
              <a:spcBef>
                <a:spcPts val="1200"/>
              </a:spcBef>
              <a:buNone/>
              <a:tabLst>
                <a:tab pos="3890963" algn="l"/>
                <a:tab pos="5140325" algn="l"/>
              </a:tabLst>
            </a:pPr>
            <a:r>
              <a:rPr lang="en-US" sz="2800" b="1" i="1" dirty="0" smtClean="0">
                <a:latin typeface="+mj-lt"/>
              </a:rPr>
              <a:t>NEGLECT</a:t>
            </a:r>
          </a:p>
          <a:p>
            <a:pPr>
              <a:buNone/>
              <a:tabLst>
                <a:tab pos="3941763" algn="r"/>
                <a:tab pos="5202238" algn="r"/>
              </a:tabLst>
            </a:pPr>
            <a:r>
              <a:rPr lang="en-US" sz="2800" dirty="0" smtClean="0">
                <a:latin typeface="+mj-lt"/>
              </a:rPr>
              <a:t>Blatant disregard	13	24%	</a:t>
            </a:r>
          </a:p>
          <a:p>
            <a:pPr>
              <a:buNone/>
              <a:tabLst>
                <a:tab pos="3941763" algn="r"/>
                <a:tab pos="5202238" algn="r"/>
              </a:tabLst>
            </a:pPr>
            <a:r>
              <a:rPr lang="en-US" sz="2800" dirty="0" smtClean="0">
                <a:latin typeface="+mj-lt"/>
              </a:rPr>
              <a:t>Lack of supervision	16	29%</a:t>
            </a:r>
          </a:p>
          <a:p>
            <a:pPr>
              <a:buNone/>
              <a:tabLst>
                <a:tab pos="3941763" algn="r"/>
                <a:tab pos="5202238" algn="r"/>
              </a:tabLst>
            </a:pPr>
            <a:r>
              <a:rPr lang="en-US" sz="2800" dirty="0" smtClean="0">
                <a:latin typeface="+mj-lt"/>
              </a:rPr>
              <a:t>Environmental	9	16%</a:t>
            </a:r>
          </a:p>
          <a:p>
            <a:pPr>
              <a:buNone/>
              <a:tabLst>
                <a:tab pos="3941763" algn="r"/>
                <a:tab pos="5202238" algn="r"/>
              </a:tabLst>
            </a:pPr>
            <a:r>
              <a:rPr lang="en-US" sz="2800" dirty="0" smtClean="0">
                <a:latin typeface="+mj-lt"/>
              </a:rPr>
              <a:t>Lack of health 	</a:t>
            </a:r>
            <a:r>
              <a:rPr lang="en-US" sz="2800" u="sng" dirty="0" smtClean="0">
                <a:latin typeface="+mj-lt"/>
              </a:rPr>
              <a:t>2	4%	</a:t>
            </a:r>
            <a:endParaRPr lang="en-US" sz="2000" u="sng" dirty="0" smtClean="0">
              <a:latin typeface="+mj-lt"/>
            </a:endParaRPr>
          </a:p>
          <a:p>
            <a:pPr>
              <a:buNone/>
              <a:tabLst>
                <a:tab pos="3941763" algn="r"/>
                <a:tab pos="5202238" algn="r"/>
              </a:tabLst>
            </a:pPr>
            <a:r>
              <a:rPr lang="en-US" sz="2800" dirty="0" smtClean="0"/>
              <a:t>		</a:t>
            </a:r>
            <a:r>
              <a:rPr lang="en-US" sz="2800" dirty="0" smtClean="0">
                <a:latin typeface="+mj-lt"/>
              </a:rPr>
              <a:t>55</a:t>
            </a:r>
            <a:r>
              <a:rPr lang="en-US" sz="2800" dirty="0" smtClean="0"/>
              <a:t>	</a:t>
            </a:r>
            <a:r>
              <a:rPr lang="en-US" sz="2800" dirty="0" smtClean="0">
                <a:latin typeface="+mj-lt"/>
              </a:rPr>
              <a:t>100% 	</a:t>
            </a:r>
          </a:p>
          <a:p>
            <a:pPr>
              <a:buNone/>
            </a:pPr>
            <a:r>
              <a:rPr lang="en-US" sz="2800" i="1" dirty="0" smtClean="0"/>
              <a:t>Source: DCFS QA FY 2010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What Types of Harm (Menard)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a:bodyPr>
          <a:lstStyle/>
          <a:p>
            <a:pPr>
              <a:buNone/>
            </a:pPr>
            <a:endParaRPr lang="en-US" sz="3200" dirty="0" smtClean="0">
              <a:latin typeface="+mj-lt"/>
            </a:endParaRPr>
          </a:p>
          <a:p>
            <a:pPr>
              <a:buNone/>
            </a:pPr>
            <a:endParaRPr lang="en-US" sz="3200" dirty="0">
              <a:latin typeface="+mj-lt"/>
            </a:endParaRPr>
          </a:p>
        </p:txBody>
      </p:sp>
      <p:sp>
        <p:nvSpPr>
          <p:cNvPr id="5" name="Rectangle 4"/>
          <p:cNvSpPr/>
          <p:nvPr/>
        </p:nvSpPr>
        <p:spPr>
          <a:xfrm>
            <a:off x="990600" y="1600200"/>
            <a:ext cx="7696200" cy="4555093"/>
          </a:xfrm>
          <a:prstGeom prst="rect">
            <a:avLst/>
          </a:prstGeom>
        </p:spPr>
        <p:txBody>
          <a:bodyPr wrap="square">
            <a:spAutoFit/>
          </a:bodyPr>
          <a:lstStyle/>
          <a:p>
            <a:pPr>
              <a:buNone/>
            </a:pPr>
            <a:r>
              <a:rPr lang="en-US" sz="2400" dirty="0" smtClean="0">
                <a:latin typeface="+mj-lt"/>
              </a:rPr>
              <a:t>The most common harm to children is neglect/lack of supervision for child’s welfare, representing 29% of all indicated reports. </a:t>
            </a:r>
          </a:p>
          <a:p>
            <a:pPr>
              <a:spcBef>
                <a:spcPts val="600"/>
              </a:spcBef>
              <a:buNone/>
            </a:pPr>
            <a:r>
              <a:rPr lang="en-US" sz="2400" dirty="0" smtClean="0">
                <a:latin typeface="+mj-lt"/>
              </a:rPr>
              <a:t>The second most common is neglect/blatant disregard (24%), followed by neglect/environmental neglect (16%).</a:t>
            </a:r>
          </a:p>
          <a:p>
            <a:pPr>
              <a:spcBef>
                <a:spcPts val="600"/>
              </a:spcBef>
              <a:buNone/>
            </a:pPr>
            <a:r>
              <a:rPr lang="en-US" sz="2400" dirty="0" smtClean="0">
                <a:latin typeface="+mj-lt"/>
              </a:rPr>
              <a:t>Sexual abuse per se accounts for  15% of indicated cases.  However, when this is combined with substantial risk of sexual injury, then 17% of cases relate to sexual harm to children.</a:t>
            </a:r>
          </a:p>
          <a:p>
            <a:pPr>
              <a:buNone/>
            </a:pPr>
            <a:endParaRPr lang="en-US" sz="2400" dirty="0" smtClean="0">
              <a:latin typeface="+mj-lt"/>
            </a:endParaRPr>
          </a:p>
          <a:p>
            <a:r>
              <a:rPr lang="en-US" sz="2000" i="1" dirty="0" smtClean="0"/>
              <a:t>Source: DCFS QA FY 2010</a:t>
            </a:r>
          </a:p>
          <a:p>
            <a:pPr>
              <a:buNone/>
            </a:pPr>
            <a:endParaRPr lang="en-US" sz="20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47500" lnSpcReduction="20000"/>
          </a:bodyPr>
          <a:lstStyle/>
          <a:p>
            <a:pPr>
              <a:buNone/>
            </a:pPr>
            <a:r>
              <a:rPr lang="en-US" sz="4200" dirty="0" smtClean="0">
                <a:latin typeface="+mj-lt"/>
              </a:rPr>
              <a:t>In </a:t>
            </a:r>
            <a:r>
              <a:rPr lang="en-US" sz="4200" dirty="0" smtClean="0">
                <a:latin typeface="+mj-lt"/>
              </a:rPr>
              <a:t>FY10</a:t>
            </a:r>
            <a:r>
              <a:rPr lang="en-US" sz="4200" dirty="0" smtClean="0">
                <a:latin typeface="+mj-lt"/>
              </a:rPr>
              <a:t>, </a:t>
            </a:r>
            <a:r>
              <a:rPr lang="en-US" sz="4200" dirty="0" smtClean="0">
                <a:latin typeface="+mj-lt"/>
              </a:rPr>
              <a:t>20 </a:t>
            </a:r>
            <a:r>
              <a:rPr lang="en-US" sz="4200" dirty="0" smtClean="0">
                <a:latin typeface="+mj-lt"/>
              </a:rPr>
              <a:t> </a:t>
            </a:r>
            <a:r>
              <a:rPr lang="en-US" sz="4200" dirty="0" smtClean="0">
                <a:latin typeface="+mj-lt"/>
              </a:rPr>
              <a:t>children and youth entered foster care in Logan County.</a:t>
            </a:r>
          </a:p>
          <a:p>
            <a:pPr>
              <a:buNone/>
            </a:pPr>
            <a:endParaRPr lang="en-US" sz="4200" b="1" dirty="0" smtClean="0">
              <a:latin typeface="+mj-lt"/>
            </a:endParaRPr>
          </a:p>
          <a:p>
            <a:pPr>
              <a:buNone/>
            </a:pPr>
            <a:r>
              <a:rPr lang="en-US" sz="4200" b="1" dirty="0" smtClean="0">
                <a:latin typeface="+mj-lt"/>
              </a:rPr>
              <a:t>Gender	</a:t>
            </a:r>
          </a:p>
          <a:p>
            <a:pPr>
              <a:buNone/>
            </a:pPr>
            <a:r>
              <a:rPr lang="en-US" sz="4200" dirty="0" smtClean="0">
                <a:latin typeface="+mj-lt"/>
              </a:rPr>
              <a:t>	Female   </a:t>
            </a:r>
            <a:r>
              <a:rPr lang="en-US" sz="4200" dirty="0" smtClean="0">
                <a:latin typeface="+mj-lt"/>
              </a:rPr>
              <a:t>55%</a:t>
            </a:r>
            <a:r>
              <a:rPr lang="en-US" sz="4200" dirty="0" smtClean="0">
                <a:latin typeface="+mj-lt"/>
              </a:rPr>
              <a:t>		Male  </a:t>
            </a:r>
            <a:r>
              <a:rPr lang="en-US" sz="4200" dirty="0" smtClean="0">
                <a:latin typeface="+mj-lt"/>
              </a:rPr>
              <a:t>45%</a:t>
            </a:r>
            <a:r>
              <a:rPr lang="en-US" sz="4200" dirty="0" smtClean="0">
                <a:latin typeface="+mj-lt"/>
              </a:rPr>
              <a:t>	</a:t>
            </a:r>
          </a:p>
          <a:p>
            <a:pPr>
              <a:buNone/>
            </a:pPr>
            <a:endParaRPr lang="en-US" sz="4200" dirty="0" smtClean="0">
              <a:latin typeface="+mj-lt"/>
            </a:endParaRPr>
          </a:p>
          <a:p>
            <a:pPr>
              <a:buNone/>
            </a:pPr>
            <a:r>
              <a:rPr lang="en-US" sz="4200" b="1" dirty="0" smtClean="0">
                <a:latin typeface="+mj-lt"/>
              </a:rPr>
              <a:t>Race/Ethnicity	</a:t>
            </a:r>
          </a:p>
          <a:p>
            <a:pPr>
              <a:buNone/>
            </a:pPr>
            <a:r>
              <a:rPr lang="en-US" sz="4200" dirty="0" smtClean="0">
                <a:latin typeface="+mj-lt"/>
              </a:rPr>
              <a:t>	African Amer. 	  5%  (1 child)</a:t>
            </a:r>
          </a:p>
          <a:p>
            <a:pPr>
              <a:buNone/>
            </a:pPr>
            <a:r>
              <a:rPr lang="en-US" sz="4200" dirty="0" smtClean="0">
                <a:latin typeface="+mj-lt"/>
              </a:rPr>
              <a:t>	White		95%</a:t>
            </a:r>
          </a:p>
          <a:p>
            <a:pPr>
              <a:buNone/>
            </a:pPr>
            <a:r>
              <a:rPr lang="en-US" sz="4200" dirty="0" smtClean="0">
                <a:latin typeface="+mj-lt"/>
              </a:rPr>
              <a:t>	Hispanic	  0 %</a:t>
            </a:r>
          </a:p>
          <a:p>
            <a:pPr>
              <a:buNone/>
            </a:pPr>
            <a:r>
              <a:rPr lang="en-US" sz="4200" dirty="0" smtClean="0">
                <a:latin typeface="+mj-lt"/>
              </a:rPr>
              <a:t>	Unknown	  0%			</a:t>
            </a:r>
          </a:p>
          <a:p>
            <a:pPr>
              <a:buNone/>
            </a:pPr>
            <a:endParaRPr lang="en-US" sz="4200" dirty="0" smtClean="0">
              <a:latin typeface="+mj-lt"/>
            </a:endParaRPr>
          </a:p>
          <a:p>
            <a:pPr>
              <a:buNone/>
            </a:pPr>
            <a:r>
              <a:rPr lang="en-US" sz="4200" dirty="0" smtClean="0"/>
              <a:t> </a:t>
            </a:r>
            <a:endParaRPr lang="en-US" sz="4200" dirty="0" smtClean="0">
              <a:latin typeface="+mj-lt"/>
            </a:endParaRPr>
          </a:p>
          <a:p>
            <a:pPr>
              <a:buNone/>
            </a:pPr>
            <a:endParaRPr lang="en-US" sz="3800" i="1" dirty="0" smtClean="0"/>
          </a:p>
          <a:p>
            <a:pPr>
              <a:buNone/>
            </a:pPr>
            <a:r>
              <a:rPr lang="en-US" sz="3800" i="1" dirty="0" smtClean="0"/>
              <a:t>Source: DCFS QA FY 2010</a:t>
            </a:r>
          </a:p>
          <a:p>
            <a:pPr>
              <a:buNone/>
            </a:pPr>
            <a:endParaRPr lang="en-US" dirty="0">
              <a:latin typeface="+mj-lt"/>
            </a:endParaRPr>
          </a:p>
        </p:txBody>
      </p:sp>
      <p:sp>
        <p:nvSpPr>
          <p:cNvPr id="5" name="Title 1"/>
          <p:cNvSpPr>
            <a:spLocks noGrp="1"/>
          </p:cNvSpPr>
          <p:nvPr>
            <p:ph type="title"/>
          </p:nvPr>
        </p:nvSpPr>
        <p:spPr>
          <a:solidFill>
            <a:schemeClr val="accent1"/>
          </a:solidFill>
        </p:spPr>
        <p:txBody>
          <a:bodyPr>
            <a:normAutofit fontScale="90000"/>
          </a:bodyPr>
          <a:lstStyle/>
          <a:p>
            <a:r>
              <a:rPr lang="en-US" sz="3600" dirty="0" smtClean="0">
                <a:solidFill>
                  <a:schemeClr val="bg1"/>
                </a:solidFill>
              </a:rPr>
              <a:t>Who Entered Care in Logan County in 2010?</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55000" lnSpcReduction="20000"/>
          </a:bodyPr>
          <a:lstStyle/>
          <a:p>
            <a:pPr>
              <a:buNone/>
            </a:pPr>
            <a:r>
              <a:rPr lang="en-US" sz="4200" dirty="0" smtClean="0">
                <a:latin typeface="+mj-lt"/>
              </a:rPr>
              <a:t>In 2010, 9 children and youth entered foster care in Mason County.</a:t>
            </a:r>
          </a:p>
          <a:p>
            <a:pPr>
              <a:buNone/>
            </a:pPr>
            <a:r>
              <a:rPr lang="en-US" sz="4200" b="1" dirty="0" smtClean="0">
                <a:latin typeface="+mj-lt"/>
              </a:rPr>
              <a:t>Gender	</a:t>
            </a:r>
          </a:p>
          <a:p>
            <a:pPr>
              <a:buNone/>
            </a:pPr>
            <a:r>
              <a:rPr lang="en-US" sz="4200" dirty="0" smtClean="0">
                <a:latin typeface="+mj-lt"/>
              </a:rPr>
              <a:t>	Female  33%		Male  67%	</a:t>
            </a:r>
          </a:p>
          <a:p>
            <a:pPr>
              <a:buNone/>
            </a:pPr>
            <a:endParaRPr lang="en-US" sz="4200" dirty="0" smtClean="0">
              <a:latin typeface="+mj-lt"/>
            </a:endParaRPr>
          </a:p>
          <a:p>
            <a:pPr>
              <a:buNone/>
            </a:pPr>
            <a:r>
              <a:rPr lang="en-US" sz="4200" b="1" dirty="0" smtClean="0">
                <a:latin typeface="+mj-lt"/>
              </a:rPr>
              <a:t>Race/Ethnicity	</a:t>
            </a:r>
          </a:p>
          <a:p>
            <a:pPr>
              <a:buNone/>
            </a:pPr>
            <a:r>
              <a:rPr lang="en-US" sz="4200" dirty="0" smtClean="0">
                <a:latin typeface="+mj-lt"/>
              </a:rPr>
              <a:t>	African Amer. 	    0%</a:t>
            </a:r>
          </a:p>
          <a:p>
            <a:pPr>
              <a:buNone/>
            </a:pPr>
            <a:r>
              <a:rPr lang="en-US" sz="4200" dirty="0" smtClean="0">
                <a:latin typeface="+mj-lt"/>
              </a:rPr>
              <a:t>	White		100%</a:t>
            </a:r>
          </a:p>
          <a:p>
            <a:pPr>
              <a:buNone/>
            </a:pPr>
            <a:r>
              <a:rPr lang="en-US" sz="4200" dirty="0" smtClean="0">
                <a:latin typeface="+mj-lt"/>
              </a:rPr>
              <a:t>	Hispanic	 	    0%</a:t>
            </a:r>
          </a:p>
          <a:p>
            <a:pPr>
              <a:buNone/>
            </a:pPr>
            <a:r>
              <a:rPr lang="en-US" sz="4200" dirty="0" smtClean="0">
                <a:latin typeface="+mj-lt"/>
              </a:rPr>
              <a:t>	Unknown	 	    0%			</a:t>
            </a:r>
          </a:p>
          <a:p>
            <a:pPr>
              <a:buNone/>
            </a:pPr>
            <a:endParaRPr lang="en-US" sz="4200" dirty="0" smtClean="0">
              <a:latin typeface="+mj-lt"/>
            </a:endParaRPr>
          </a:p>
          <a:p>
            <a:pPr>
              <a:buNone/>
            </a:pPr>
            <a:r>
              <a:rPr lang="en-US" sz="4200" dirty="0" smtClean="0"/>
              <a:t> </a:t>
            </a:r>
            <a:endParaRPr lang="en-US" sz="3800" i="1" dirty="0" smtClean="0"/>
          </a:p>
          <a:p>
            <a:pPr>
              <a:buNone/>
            </a:pPr>
            <a:r>
              <a:rPr lang="en-US" sz="3800" i="1" dirty="0" smtClean="0"/>
              <a:t>Source: DCFS QA FY 2010</a:t>
            </a:r>
          </a:p>
          <a:p>
            <a:pPr>
              <a:buNone/>
            </a:pPr>
            <a:endParaRPr lang="en-US" dirty="0">
              <a:latin typeface="+mj-lt"/>
            </a:endParaRPr>
          </a:p>
        </p:txBody>
      </p:sp>
      <p:sp>
        <p:nvSpPr>
          <p:cNvPr id="5" name="Title 1"/>
          <p:cNvSpPr>
            <a:spLocks noGrp="1"/>
          </p:cNvSpPr>
          <p:nvPr>
            <p:ph type="title"/>
          </p:nvPr>
        </p:nvSpPr>
        <p:spPr>
          <a:solidFill>
            <a:schemeClr val="accent1"/>
          </a:solidFill>
        </p:spPr>
        <p:txBody>
          <a:bodyPr>
            <a:normAutofit fontScale="90000"/>
          </a:bodyPr>
          <a:lstStyle/>
          <a:p>
            <a:r>
              <a:rPr lang="en-US" sz="3600" dirty="0" smtClean="0">
                <a:solidFill>
                  <a:schemeClr val="bg1"/>
                </a:solidFill>
              </a:rPr>
              <a:t>Who Entered Care in Mason County in 2010?</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55000" lnSpcReduction="20000"/>
          </a:bodyPr>
          <a:lstStyle/>
          <a:p>
            <a:pPr>
              <a:buNone/>
            </a:pPr>
            <a:r>
              <a:rPr lang="en-US" sz="4200" dirty="0" smtClean="0">
                <a:latin typeface="+mj-lt"/>
              </a:rPr>
              <a:t>In FY2010, 11 children and youth entered foster care in Menard County.</a:t>
            </a:r>
          </a:p>
          <a:p>
            <a:pPr>
              <a:buNone/>
            </a:pPr>
            <a:r>
              <a:rPr lang="en-US" sz="4200" b="1" dirty="0" smtClean="0">
                <a:latin typeface="+mj-lt"/>
              </a:rPr>
              <a:t>Gender	</a:t>
            </a:r>
          </a:p>
          <a:p>
            <a:pPr>
              <a:buNone/>
            </a:pPr>
            <a:r>
              <a:rPr lang="en-US" sz="4200" dirty="0" smtClean="0">
                <a:latin typeface="+mj-lt"/>
              </a:rPr>
              <a:t>	Female  73%	Male  27%	</a:t>
            </a:r>
          </a:p>
          <a:p>
            <a:pPr>
              <a:buNone/>
            </a:pPr>
            <a:endParaRPr lang="en-US" sz="4200" dirty="0" smtClean="0">
              <a:latin typeface="+mj-lt"/>
            </a:endParaRPr>
          </a:p>
          <a:p>
            <a:pPr>
              <a:buNone/>
            </a:pPr>
            <a:r>
              <a:rPr lang="en-US" sz="4200" b="1" dirty="0" smtClean="0">
                <a:latin typeface="+mj-lt"/>
              </a:rPr>
              <a:t>Race/Ethnicity	</a:t>
            </a:r>
          </a:p>
          <a:p>
            <a:pPr>
              <a:buNone/>
            </a:pPr>
            <a:r>
              <a:rPr lang="en-US" sz="4200" dirty="0" smtClean="0">
                <a:latin typeface="+mj-lt"/>
              </a:rPr>
              <a:t>	African Amer. 	    0%</a:t>
            </a:r>
          </a:p>
          <a:p>
            <a:pPr>
              <a:buNone/>
            </a:pPr>
            <a:r>
              <a:rPr lang="en-US" sz="4200" dirty="0" smtClean="0">
                <a:latin typeface="+mj-lt"/>
              </a:rPr>
              <a:t>	White		100%</a:t>
            </a:r>
          </a:p>
          <a:p>
            <a:pPr>
              <a:buNone/>
            </a:pPr>
            <a:r>
              <a:rPr lang="en-US" sz="4200" dirty="0" smtClean="0">
                <a:latin typeface="+mj-lt"/>
              </a:rPr>
              <a:t>	Hispanic	 	    0%</a:t>
            </a:r>
          </a:p>
          <a:p>
            <a:pPr>
              <a:buNone/>
            </a:pPr>
            <a:r>
              <a:rPr lang="en-US" sz="4200" dirty="0" smtClean="0">
                <a:latin typeface="+mj-lt"/>
              </a:rPr>
              <a:t>	Unknown	 	    0%			</a:t>
            </a:r>
          </a:p>
          <a:p>
            <a:pPr>
              <a:buNone/>
            </a:pPr>
            <a:endParaRPr lang="en-US" sz="4200" dirty="0" smtClean="0">
              <a:latin typeface="+mj-lt"/>
            </a:endParaRPr>
          </a:p>
          <a:p>
            <a:pPr>
              <a:buNone/>
            </a:pPr>
            <a:r>
              <a:rPr lang="en-US" sz="4200" dirty="0" smtClean="0"/>
              <a:t> </a:t>
            </a:r>
            <a:endParaRPr lang="en-US" sz="3800" i="1" dirty="0" smtClean="0"/>
          </a:p>
          <a:p>
            <a:pPr>
              <a:buNone/>
            </a:pPr>
            <a:r>
              <a:rPr lang="en-US" sz="3800" i="1" dirty="0" smtClean="0"/>
              <a:t>Source: DCFS QA FY 2010</a:t>
            </a:r>
          </a:p>
          <a:p>
            <a:pPr>
              <a:buNone/>
            </a:pPr>
            <a:endParaRPr lang="en-US" dirty="0">
              <a:latin typeface="+mj-lt"/>
            </a:endParaRPr>
          </a:p>
        </p:txBody>
      </p:sp>
      <p:sp>
        <p:nvSpPr>
          <p:cNvPr id="5" name="Title 1"/>
          <p:cNvSpPr>
            <a:spLocks noGrp="1"/>
          </p:cNvSpPr>
          <p:nvPr>
            <p:ph type="title"/>
          </p:nvPr>
        </p:nvSpPr>
        <p:spPr>
          <a:solidFill>
            <a:schemeClr val="accent1"/>
          </a:solidFill>
        </p:spPr>
        <p:txBody>
          <a:bodyPr>
            <a:normAutofit fontScale="90000"/>
          </a:bodyPr>
          <a:lstStyle/>
          <a:p>
            <a:r>
              <a:rPr lang="en-US" sz="3600" dirty="0" smtClean="0">
                <a:solidFill>
                  <a:schemeClr val="bg1"/>
                </a:solidFill>
              </a:rPr>
              <a:t>Who Entered Care in Menard County in 2010?</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Logan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3" name="Content Placeholder 2"/>
          <p:cNvSpPr>
            <a:spLocks noGrp="1"/>
          </p:cNvSpPr>
          <p:nvPr>
            <p:ph sz="quarter" idx="1"/>
          </p:nvPr>
        </p:nvSpPr>
        <p:spPr>
          <a:xfrm>
            <a:off x="914400" y="1447800"/>
            <a:ext cx="7772400" cy="4724400"/>
          </a:xfrm>
        </p:spPr>
        <p:txBody>
          <a:bodyPr>
            <a:normAutofit fontScale="55000" lnSpcReduction="20000"/>
          </a:bodyPr>
          <a:lstStyle/>
          <a:p>
            <a:pPr>
              <a:buNone/>
            </a:pPr>
            <a:r>
              <a:rPr lang="en-US" sz="3600" dirty="0" smtClean="0">
                <a:latin typeface="+mj-lt"/>
              </a:rPr>
              <a:t>At the close of FY10,  89 children were in out-of-home care in Logan County. </a:t>
            </a:r>
          </a:p>
          <a:p>
            <a:pPr>
              <a:buNone/>
            </a:pPr>
            <a:r>
              <a:rPr lang="en-US" sz="3600" dirty="0" smtClean="0">
                <a:latin typeface="+mj-lt"/>
              </a:rPr>
              <a:t>This was a slight increase from the previous year (86).</a:t>
            </a:r>
          </a:p>
          <a:p>
            <a:pPr>
              <a:buNone/>
            </a:pPr>
            <a:endParaRPr lang="en-US" sz="3600" dirty="0" smtClean="0">
              <a:latin typeface="+mj-lt"/>
            </a:endParaRPr>
          </a:p>
          <a:p>
            <a:pPr>
              <a:buNone/>
            </a:pPr>
            <a:endParaRPr lang="en-US" sz="3600" dirty="0" smtClean="0">
              <a:latin typeface="+mj-lt"/>
            </a:endParaRPr>
          </a:p>
          <a:p>
            <a:pPr>
              <a:buNone/>
            </a:pPr>
            <a:r>
              <a:rPr lang="en-US" sz="3600" dirty="0" smtClean="0">
                <a:solidFill>
                  <a:srgbClr val="00B050"/>
                </a:solidFill>
                <a:latin typeface="+mj-lt"/>
              </a:rPr>
              <a:t>			</a:t>
            </a:r>
            <a:r>
              <a:rPr lang="en-US" sz="3600" dirty="0" smtClean="0">
                <a:solidFill>
                  <a:srgbClr val="92D050"/>
                </a:solidFill>
                <a:latin typeface="+mj-lt"/>
              </a:rPr>
              <a:t>	</a:t>
            </a:r>
            <a:endParaRPr lang="en-US" sz="3600" dirty="0" smtClean="0">
              <a:latin typeface="+mj-lt"/>
            </a:endParaRPr>
          </a:p>
          <a:p>
            <a:pPr>
              <a:buNone/>
            </a:pPr>
            <a:r>
              <a:rPr lang="en-US" sz="3600" i="1" dirty="0" smtClean="0">
                <a:latin typeface="+mj-lt"/>
              </a:rPr>
              <a:t>Child Race</a:t>
            </a:r>
          </a:p>
          <a:p>
            <a:pPr>
              <a:buNone/>
              <a:tabLst>
                <a:tab pos="2854325" algn="r"/>
                <a:tab pos="4460875" algn="r"/>
                <a:tab pos="6400800" algn="r"/>
              </a:tabLst>
            </a:pPr>
            <a:r>
              <a:rPr lang="en-US" sz="3600" dirty="0" smtClean="0">
                <a:latin typeface="+mj-lt"/>
              </a:rPr>
              <a:t>	White	92%	</a:t>
            </a:r>
          </a:p>
          <a:p>
            <a:pPr>
              <a:buNone/>
              <a:tabLst>
                <a:tab pos="2854325" algn="r"/>
                <a:tab pos="4460875" algn="r"/>
                <a:tab pos="6400800" algn="r"/>
              </a:tabLst>
            </a:pPr>
            <a:r>
              <a:rPr lang="en-US" sz="3600" dirty="0" smtClean="0">
                <a:latin typeface="+mj-lt"/>
              </a:rPr>
              <a:t>	African American	7%	</a:t>
            </a:r>
          </a:p>
          <a:p>
            <a:pPr marL="284163" indent="-284163">
              <a:buNone/>
              <a:tabLst>
                <a:tab pos="2854325" algn="r"/>
                <a:tab pos="4460875" algn="r"/>
                <a:tab pos="6400800" algn="r"/>
              </a:tabLst>
            </a:pPr>
            <a:r>
              <a:rPr lang="en-US" sz="3600" dirty="0" smtClean="0">
                <a:latin typeface="+mj-lt"/>
              </a:rPr>
              <a:t>	Hispanic *	1%	</a:t>
            </a:r>
          </a:p>
          <a:p>
            <a:pPr marL="284163" indent="-284163">
              <a:buNone/>
              <a:tabLst>
                <a:tab pos="2854325" algn="r"/>
                <a:tab pos="4460875" algn="r"/>
                <a:tab pos="6400800" algn="r"/>
              </a:tabLst>
            </a:pPr>
            <a:r>
              <a:rPr lang="en-US" sz="3600" dirty="0" smtClean="0">
                <a:latin typeface="+mj-lt"/>
              </a:rPr>
              <a:t>	Unknown	0%	</a:t>
            </a:r>
          </a:p>
          <a:p>
            <a:pPr>
              <a:buFontTx/>
              <a:buChar char="-"/>
            </a:pPr>
            <a:endParaRPr lang="en-US" sz="3600" dirty="0" smtClean="0"/>
          </a:p>
          <a:p>
            <a:pPr>
              <a:buNone/>
            </a:pPr>
            <a:endParaRPr lang="en-US" dirty="0" smtClean="0"/>
          </a:p>
          <a:p>
            <a:pPr>
              <a:buNone/>
            </a:pPr>
            <a:endParaRPr lang="en-US" dirty="0" smtClean="0"/>
          </a:p>
          <a:p>
            <a:pPr>
              <a:buNone/>
            </a:pPr>
            <a:r>
              <a:rPr lang="en-US" dirty="0" smtClean="0"/>
              <a:t>* There are on-going concerns about how Latino or Hispanic ethnicity is determined for DCFS clients.  These percents are based on QA data.</a:t>
            </a:r>
          </a:p>
          <a:p>
            <a:pPr>
              <a:buNone/>
            </a:pPr>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Logan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sz="8000" dirty="0" smtClean="0">
                <a:latin typeface="+mj-lt"/>
              </a:rPr>
              <a:t>GENDER</a:t>
            </a:r>
            <a:r>
              <a:rPr lang="en-US" sz="8000" dirty="0" smtClean="0">
                <a:solidFill>
                  <a:srgbClr val="00B050"/>
                </a:solidFill>
                <a:latin typeface="+mj-lt"/>
              </a:rPr>
              <a:t> </a:t>
            </a:r>
          </a:p>
          <a:p>
            <a:pPr>
              <a:buNone/>
            </a:pPr>
            <a:r>
              <a:rPr lang="en-US" sz="8000" dirty="0" smtClean="0">
                <a:solidFill>
                  <a:srgbClr val="00B050"/>
                </a:solidFill>
                <a:latin typeface="+mj-lt"/>
              </a:rPr>
              <a:t>	</a:t>
            </a:r>
            <a:r>
              <a:rPr lang="en-US" sz="8000" dirty="0" smtClean="0">
                <a:latin typeface="+mj-lt"/>
              </a:rPr>
              <a:t>45% of youth are female, 55% male</a:t>
            </a:r>
          </a:p>
          <a:p>
            <a:pPr>
              <a:buNone/>
            </a:pPr>
            <a:endParaRPr lang="en-US" sz="8000" dirty="0" smtClean="0">
              <a:solidFill>
                <a:srgbClr val="00B050"/>
              </a:solidFill>
              <a:latin typeface="+mj-lt"/>
            </a:endParaRPr>
          </a:p>
          <a:p>
            <a:pPr>
              <a:buNone/>
            </a:pPr>
            <a:r>
              <a:rPr lang="en-US" sz="8000" dirty="0" smtClean="0">
                <a:latin typeface="+mj-lt"/>
              </a:rPr>
              <a:t>AGE 			</a:t>
            </a:r>
          </a:p>
          <a:p>
            <a:pPr>
              <a:buNone/>
            </a:pPr>
            <a:r>
              <a:rPr lang="en-US" sz="8000" dirty="0" smtClean="0">
                <a:latin typeface="+mj-lt"/>
              </a:rPr>
              <a:t>	24%	     2 or under	</a:t>
            </a:r>
          </a:p>
          <a:p>
            <a:pPr>
              <a:buNone/>
            </a:pPr>
            <a:r>
              <a:rPr lang="en-US" sz="8000" dirty="0" smtClean="0">
                <a:latin typeface="+mj-lt"/>
              </a:rPr>
              <a:t>	27%	     3 - 5 </a:t>
            </a:r>
          </a:p>
          <a:p>
            <a:pPr>
              <a:buNone/>
            </a:pPr>
            <a:r>
              <a:rPr lang="en-US" sz="8000" dirty="0" smtClean="0">
                <a:latin typeface="+mj-lt"/>
              </a:rPr>
              <a:t>	15% 	     6 - 9</a:t>
            </a:r>
          </a:p>
          <a:p>
            <a:pPr>
              <a:buNone/>
            </a:pPr>
            <a:r>
              <a:rPr lang="en-US" sz="8000" dirty="0" smtClean="0">
                <a:latin typeface="+mj-lt"/>
              </a:rPr>
              <a:t>	15%       10 – 13</a:t>
            </a:r>
          </a:p>
          <a:p>
            <a:pPr>
              <a:buNone/>
            </a:pPr>
            <a:r>
              <a:rPr lang="en-US" sz="8000" dirty="0" smtClean="0">
                <a:latin typeface="+mj-lt"/>
              </a:rPr>
              <a:t>	13%       14 – 17</a:t>
            </a:r>
          </a:p>
          <a:p>
            <a:pPr>
              <a:buNone/>
            </a:pPr>
            <a:r>
              <a:rPr lang="en-US" sz="8000" dirty="0" smtClean="0">
                <a:latin typeface="+mj-lt"/>
              </a:rPr>
              <a:t>	   7%      18+ </a:t>
            </a:r>
          </a:p>
          <a:p>
            <a:pPr>
              <a:buNone/>
            </a:pPr>
            <a:endParaRPr lang="en-US" sz="8000" dirty="0" smtClean="0">
              <a:solidFill>
                <a:srgbClr val="00B050"/>
              </a:solidFill>
              <a:latin typeface="+mj-lt"/>
            </a:endParaRPr>
          </a:p>
          <a:p>
            <a:pPr>
              <a:spcBef>
                <a:spcPts val="0"/>
              </a:spcBef>
              <a:buNone/>
            </a:pPr>
            <a:r>
              <a:rPr lang="en-US" sz="8000" dirty="0" smtClean="0"/>
              <a:t>	</a:t>
            </a:r>
          </a:p>
          <a:p>
            <a:pPr>
              <a:spcBef>
                <a:spcPts val="0"/>
              </a:spcBef>
              <a:buNone/>
            </a:pPr>
            <a:endParaRPr lang="en-US" sz="8000" i="1" dirty="0" smtClean="0"/>
          </a:p>
          <a:p>
            <a:pPr>
              <a:spcBef>
                <a:spcPts val="0"/>
              </a:spcBef>
              <a:buNone/>
            </a:pPr>
            <a:r>
              <a:rPr lang="en-US" sz="8000" i="1" dirty="0" smtClean="0"/>
              <a:t>Source: DCFS QA 2010</a:t>
            </a:r>
            <a:endParaRPr lang="en-US" sz="8000" dirty="0" smtClean="0"/>
          </a:p>
          <a:p>
            <a:pPr>
              <a:buNone/>
            </a:pPr>
            <a:endParaRPr lang="en-US" dirty="0" smtClean="0"/>
          </a:p>
          <a:p>
            <a:pPr>
              <a:buNone/>
            </a:pP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Mason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latin typeface="+mj-lt"/>
              </a:rPr>
              <a:t>At the close of FY10, 30 children were in out-of-home care in Mason County. </a:t>
            </a:r>
          </a:p>
          <a:p>
            <a:pPr>
              <a:buNone/>
            </a:pPr>
            <a:r>
              <a:rPr lang="en-US" dirty="0" smtClean="0">
                <a:latin typeface="+mj-lt"/>
              </a:rPr>
              <a:t>This was the same number as the previous year.</a:t>
            </a:r>
          </a:p>
          <a:p>
            <a:pPr>
              <a:buNone/>
            </a:pPr>
            <a:endParaRPr lang="en-US" dirty="0" smtClean="0">
              <a:latin typeface="+mj-lt"/>
            </a:endParaRPr>
          </a:p>
          <a:p>
            <a:pPr>
              <a:buNone/>
            </a:pPr>
            <a:r>
              <a:rPr lang="en-US" dirty="0" smtClean="0">
                <a:solidFill>
                  <a:srgbClr val="00B050"/>
                </a:solidFill>
                <a:latin typeface="+mj-lt"/>
              </a:rPr>
              <a:t>		</a:t>
            </a:r>
            <a:endParaRPr lang="en-US" dirty="0" smtClean="0">
              <a:solidFill>
                <a:srgbClr val="92D050"/>
              </a:solidFill>
              <a:latin typeface="+mj-lt"/>
            </a:endParaRPr>
          </a:p>
          <a:p>
            <a:pPr>
              <a:buNone/>
            </a:pPr>
            <a:r>
              <a:rPr lang="en-US" i="1" dirty="0" smtClean="0">
                <a:latin typeface="+mj-lt"/>
              </a:rPr>
              <a:t>Child Race</a:t>
            </a:r>
          </a:p>
          <a:p>
            <a:pPr>
              <a:buNone/>
              <a:tabLst>
                <a:tab pos="3373438" algn="r"/>
              </a:tabLst>
            </a:pPr>
            <a:r>
              <a:rPr lang="en-US" dirty="0" smtClean="0">
                <a:latin typeface="+mj-lt"/>
              </a:rPr>
              <a:t>	White	100%		</a:t>
            </a:r>
          </a:p>
          <a:p>
            <a:pPr>
              <a:buNone/>
              <a:tabLst>
                <a:tab pos="3373438" algn="r"/>
              </a:tabLst>
            </a:pPr>
            <a:r>
              <a:rPr lang="en-US" dirty="0" smtClean="0">
                <a:latin typeface="+mj-lt"/>
              </a:rPr>
              <a:t>	African American	0%	</a:t>
            </a:r>
          </a:p>
          <a:p>
            <a:pPr marL="284163" indent="-284163">
              <a:buNone/>
              <a:tabLst>
                <a:tab pos="3373438" algn="r"/>
              </a:tabLst>
            </a:pPr>
            <a:r>
              <a:rPr lang="en-US" dirty="0" smtClean="0">
                <a:latin typeface="+mj-lt"/>
              </a:rPr>
              <a:t>	Hispanic *	0%</a:t>
            </a:r>
          </a:p>
          <a:p>
            <a:pPr marL="284163" indent="-284163">
              <a:buNone/>
              <a:tabLst>
                <a:tab pos="3373438" algn="r"/>
              </a:tabLst>
            </a:pPr>
            <a:r>
              <a:rPr lang="en-US" dirty="0" smtClean="0">
                <a:latin typeface="+mj-lt"/>
              </a:rPr>
              <a:t>	Unknown	0%	</a:t>
            </a:r>
          </a:p>
          <a:p>
            <a:pPr>
              <a:buFontTx/>
              <a:buChar char="-"/>
            </a:pPr>
            <a:endParaRPr lang="en-US" dirty="0" smtClean="0"/>
          </a:p>
          <a:p>
            <a:pPr>
              <a:buNone/>
            </a:pPr>
            <a:r>
              <a:rPr lang="en-US" dirty="0" smtClean="0"/>
              <a:t>* There are on-going concerns about how Latino or Hispanic ethnicity is determined for DCFS clients.  These percents are based on QA data.</a:t>
            </a:r>
          </a:p>
          <a:p>
            <a:pPr>
              <a:buNone/>
            </a:pP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do Logan County Children Enter the Child Welfare System?</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i="1" dirty="0" smtClean="0"/>
              <a:t>Indicated reports FY 2010</a:t>
            </a:r>
          </a:p>
          <a:p>
            <a:pPr>
              <a:buNone/>
            </a:pPr>
            <a:r>
              <a:rPr lang="en-US" u="sng" dirty="0" smtClean="0">
                <a:latin typeface="+mj-lt"/>
              </a:rPr>
              <a:t>Source			Number 	Percent of total </a:t>
            </a:r>
            <a:r>
              <a:rPr lang="en-US" dirty="0" smtClean="0">
                <a:latin typeface="+mj-lt"/>
              </a:rPr>
              <a:t>	</a:t>
            </a:r>
          </a:p>
          <a:p>
            <a:pPr>
              <a:buNone/>
              <a:tabLst>
                <a:tab pos="3433763" algn="r"/>
                <a:tab pos="5659438" algn="r"/>
              </a:tabLst>
            </a:pPr>
            <a:r>
              <a:rPr lang="en-US" dirty="0" smtClean="0">
                <a:latin typeface="+mj-lt"/>
              </a:rPr>
              <a:t>Law enforcement	61	45%</a:t>
            </a:r>
          </a:p>
          <a:p>
            <a:pPr>
              <a:buNone/>
              <a:tabLst>
                <a:tab pos="3433763" algn="r"/>
                <a:tab pos="5659438" algn="r"/>
              </a:tabLst>
            </a:pPr>
            <a:r>
              <a:rPr lang="en-US" dirty="0" smtClean="0">
                <a:latin typeface="+mj-lt"/>
              </a:rPr>
              <a:t>Medical	  22	16%</a:t>
            </a:r>
          </a:p>
          <a:p>
            <a:pPr>
              <a:buNone/>
              <a:tabLst>
                <a:tab pos="3433763" algn="r"/>
                <a:tab pos="5659438" algn="r"/>
              </a:tabLst>
            </a:pPr>
            <a:r>
              <a:rPr lang="en-US" dirty="0" smtClean="0">
                <a:latin typeface="+mj-lt"/>
              </a:rPr>
              <a:t>Relative/neighbor	  22	16%</a:t>
            </a:r>
          </a:p>
          <a:p>
            <a:pPr>
              <a:buNone/>
              <a:tabLst>
                <a:tab pos="3433763" algn="r"/>
                <a:tab pos="5659438" algn="r"/>
              </a:tabLst>
            </a:pPr>
            <a:r>
              <a:rPr lang="en-US" dirty="0" smtClean="0">
                <a:latin typeface="+mj-lt"/>
              </a:rPr>
              <a:t>Social services	  12	9%</a:t>
            </a:r>
          </a:p>
          <a:p>
            <a:pPr>
              <a:buNone/>
              <a:tabLst>
                <a:tab pos="3433763" algn="r"/>
                <a:tab pos="5659438" algn="r"/>
              </a:tabLst>
            </a:pPr>
            <a:r>
              <a:rPr lang="en-US" dirty="0" smtClean="0">
                <a:latin typeface="+mj-lt"/>
              </a:rPr>
              <a:t>School personnel	  7	5%</a:t>
            </a:r>
          </a:p>
          <a:p>
            <a:pPr>
              <a:buNone/>
              <a:tabLst>
                <a:tab pos="3433763" algn="r"/>
                <a:tab pos="5659438" algn="r"/>
              </a:tabLst>
            </a:pPr>
            <a:r>
              <a:rPr lang="en-US" dirty="0" smtClean="0">
                <a:latin typeface="+mj-lt"/>
              </a:rPr>
              <a:t>“Other”	  5	4%</a:t>
            </a:r>
          </a:p>
          <a:p>
            <a:pPr>
              <a:buNone/>
              <a:tabLst>
                <a:tab pos="3433763" algn="r"/>
                <a:tab pos="5659438" algn="r"/>
              </a:tabLst>
            </a:pPr>
            <a:r>
              <a:rPr lang="en-US" dirty="0" smtClean="0">
                <a:latin typeface="+mj-lt"/>
              </a:rPr>
              <a:t>DCFS personnel	3	2%</a:t>
            </a:r>
          </a:p>
          <a:p>
            <a:pPr>
              <a:buNone/>
              <a:tabLst>
                <a:tab pos="3433763" algn="r"/>
                <a:tab pos="5659438" algn="r"/>
              </a:tabLst>
            </a:pPr>
            <a:r>
              <a:rPr lang="en-US" dirty="0" smtClean="0">
                <a:latin typeface="+mj-lt"/>
              </a:rPr>
              <a:t>Child care centers	2	1%</a:t>
            </a:r>
          </a:p>
          <a:p>
            <a:pPr>
              <a:buNone/>
              <a:tabLst>
                <a:tab pos="3433763" algn="r"/>
                <a:tab pos="5659438" algn="r"/>
              </a:tabLst>
            </a:pPr>
            <a:r>
              <a:rPr lang="en-US" u="sng" dirty="0" smtClean="0">
                <a:latin typeface="+mj-lt"/>
              </a:rPr>
              <a:t>Coroner/Medical exam</a:t>
            </a:r>
            <a:r>
              <a:rPr lang="en-US" dirty="0" smtClean="0">
                <a:latin typeface="+mj-lt"/>
              </a:rPr>
              <a:t>	  </a:t>
            </a:r>
            <a:r>
              <a:rPr lang="en-US" u="sng" dirty="0" smtClean="0">
                <a:latin typeface="+mj-lt"/>
              </a:rPr>
              <a:t>     1	1%</a:t>
            </a:r>
          </a:p>
          <a:p>
            <a:pPr>
              <a:buNone/>
              <a:tabLst>
                <a:tab pos="3433763" algn="r"/>
                <a:tab pos="5659438" algn="r"/>
              </a:tabLst>
            </a:pPr>
            <a:r>
              <a:rPr lang="en-US" sz="1600" i="1" dirty="0" smtClean="0"/>
              <a:t>		</a:t>
            </a:r>
            <a:r>
              <a:rPr lang="en-US" dirty="0" smtClean="0">
                <a:latin typeface="+mj-lt"/>
              </a:rPr>
              <a:t>135	100%</a:t>
            </a:r>
            <a:endParaRPr lang="en-US" i="1" dirty="0" smtClean="0"/>
          </a:p>
          <a:p>
            <a:pPr>
              <a:buNone/>
            </a:pPr>
            <a:r>
              <a:rPr lang="en-US" sz="2000" i="1" dirty="0" smtClean="0"/>
              <a:t>Source: DCFS QA FY 2010</a:t>
            </a:r>
            <a:endParaRPr lang="en-US" sz="20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Mason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sz="8000" dirty="0" smtClean="0">
                <a:latin typeface="+mj-lt"/>
              </a:rPr>
              <a:t>GENDER</a:t>
            </a:r>
            <a:r>
              <a:rPr lang="en-US" sz="8000" dirty="0" smtClean="0">
                <a:solidFill>
                  <a:srgbClr val="00B050"/>
                </a:solidFill>
                <a:latin typeface="+mj-lt"/>
              </a:rPr>
              <a:t> </a:t>
            </a:r>
          </a:p>
          <a:p>
            <a:pPr>
              <a:buNone/>
            </a:pPr>
            <a:r>
              <a:rPr lang="en-US" sz="8000" dirty="0" smtClean="0">
                <a:solidFill>
                  <a:srgbClr val="00B050"/>
                </a:solidFill>
                <a:latin typeface="+mj-lt"/>
              </a:rPr>
              <a:t>	</a:t>
            </a:r>
            <a:r>
              <a:rPr lang="en-US" sz="8000" dirty="0" smtClean="0">
                <a:latin typeface="+mj-lt"/>
              </a:rPr>
              <a:t>47% of youth are female, 53% male</a:t>
            </a:r>
          </a:p>
          <a:p>
            <a:pPr>
              <a:buNone/>
            </a:pPr>
            <a:endParaRPr lang="en-US" sz="8000" dirty="0" smtClean="0">
              <a:solidFill>
                <a:srgbClr val="00B050"/>
              </a:solidFill>
              <a:latin typeface="+mj-lt"/>
            </a:endParaRPr>
          </a:p>
          <a:p>
            <a:pPr>
              <a:buNone/>
            </a:pPr>
            <a:r>
              <a:rPr lang="en-US" sz="8000" dirty="0" smtClean="0">
                <a:latin typeface="+mj-lt"/>
              </a:rPr>
              <a:t>AGE 			</a:t>
            </a:r>
          </a:p>
          <a:p>
            <a:pPr marL="231775" lvl="1">
              <a:buNone/>
              <a:tabLst>
                <a:tab pos="690563" algn="r"/>
                <a:tab pos="1260475" algn="l"/>
              </a:tabLst>
            </a:pPr>
            <a:r>
              <a:rPr lang="en-US" sz="7800" dirty="0" smtClean="0">
                <a:latin typeface="+mj-lt"/>
              </a:rPr>
              <a:t>	27%	2 or under	</a:t>
            </a:r>
          </a:p>
          <a:p>
            <a:pPr marL="233363" lvl="1" indent="-233363">
              <a:buNone/>
              <a:tabLst>
                <a:tab pos="690563" algn="r"/>
                <a:tab pos="1260475" algn="l"/>
              </a:tabLst>
            </a:pPr>
            <a:r>
              <a:rPr lang="en-US" sz="7800" dirty="0" smtClean="0">
                <a:latin typeface="+mj-lt"/>
              </a:rPr>
              <a:t>	20%	3 - 5 </a:t>
            </a:r>
          </a:p>
          <a:p>
            <a:pPr marL="233363" lvl="1" indent="-225425">
              <a:buNone/>
              <a:tabLst>
                <a:tab pos="690563" algn="r"/>
                <a:tab pos="1260475" algn="l"/>
              </a:tabLst>
            </a:pPr>
            <a:r>
              <a:rPr lang="en-US" sz="7800" dirty="0" smtClean="0">
                <a:latin typeface="+mj-lt"/>
              </a:rPr>
              <a:t>	20% 	6 - 9</a:t>
            </a:r>
          </a:p>
          <a:p>
            <a:pPr marL="233363" lvl="1" indent="-233363">
              <a:buNone/>
              <a:tabLst>
                <a:tab pos="690563" algn="r"/>
                <a:tab pos="1260475" algn="l"/>
              </a:tabLst>
            </a:pPr>
            <a:r>
              <a:rPr lang="en-US" sz="7800" dirty="0" smtClean="0">
                <a:latin typeface="+mj-lt"/>
              </a:rPr>
              <a:t>	10%	10 – 13</a:t>
            </a:r>
          </a:p>
          <a:p>
            <a:pPr marL="233363" lvl="1" indent="-233363">
              <a:buNone/>
              <a:tabLst>
                <a:tab pos="690563" algn="r"/>
                <a:tab pos="1260475" algn="l"/>
              </a:tabLst>
            </a:pPr>
            <a:r>
              <a:rPr lang="en-US" sz="7800" dirty="0" smtClean="0">
                <a:latin typeface="+mj-lt"/>
              </a:rPr>
              <a:t>		3% 	14 – 17</a:t>
            </a:r>
          </a:p>
          <a:p>
            <a:pPr marL="228600" lvl="1">
              <a:buNone/>
              <a:tabLst>
                <a:tab pos="690563" algn="r"/>
                <a:tab pos="1260475" algn="l"/>
              </a:tabLst>
            </a:pPr>
            <a:r>
              <a:rPr lang="en-US" sz="7800" dirty="0" smtClean="0">
                <a:latin typeface="+mj-lt"/>
              </a:rPr>
              <a:t>	20%	18+ </a:t>
            </a:r>
          </a:p>
          <a:p>
            <a:pPr>
              <a:buNone/>
            </a:pPr>
            <a:endParaRPr lang="en-US" sz="8000" dirty="0" smtClean="0">
              <a:solidFill>
                <a:srgbClr val="00B050"/>
              </a:solidFill>
              <a:latin typeface="+mj-lt"/>
            </a:endParaRPr>
          </a:p>
          <a:p>
            <a:pPr>
              <a:spcBef>
                <a:spcPts val="0"/>
              </a:spcBef>
              <a:buNone/>
            </a:pPr>
            <a:r>
              <a:rPr lang="en-US" sz="8000" dirty="0" smtClean="0"/>
              <a:t>	</a:t>
            </a:r>
          </a:p>
          <a:p>
            <a:pPr>
              <a:spcBef>
                <a:spcPts val="0"/>
              </a:spcBef>
              <a:buNone/>
            </a:pPr>
            <a:endParaRPr lang="en-US" sz="8000" i="1" dirty="0" smtClean="0"/>
          </a:p>
          <a:p>
            <a:pPr>
              <a:spcBef>
                <a:spcPts val="0"/>
              </a:spcBef>
              <a:buNone/>
            </a:pPr>
            <a:r>
              <a:rPr lang="en-US" sz="8000" i="1" dirty="0" smtClean="0"/>
              <a:t>Source: DCFS QA 2010</a:t>
            </a:r>
            <a:endParaRPr lang="en-US" sz="8000" dirty="0" smtClean="0"/>
          </a:p>
          <a:p>
            <a:pPr>
              <a:buNone/>
            </a:pPr>
            <a:endParaRPr lang="en-US" dirty="0" smtClean="0"/>
          </a:p>
          <a:p>
            <a:pPr>
              <a:buNone/>
            </a:pPr>
            <a:endParaRPr lang="en-US"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Menard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latin typeface="+mj-lt"/>
              </a:rPr>
              <a:t>At the close of FY10, 15 children were in out-of-home care in Menard County. </a:t>
            </a:r>
          </a:p>
          <a:p>
            <a:pPr>
              <a:buNone/>
            </a:pPr>
            <a:r>
              <a:rPr lang="en-US" dirty="0" smtClean="0">
                <a:latin typeface="+mj-lt"/>
              </a:rPr>
              <a:t>This was an increase from the previous year (7).</a:t>
            </a:r>
          </a:p>
          <a:p>
            <a:pPr>
              <a:buNone/>
            </a:pPr>
            <a:endParaRPr lang="en-US" dirty="0" smtClean="0">
              <a:latin typeface="+mj-lt"/>
            </a:endParaRPr>
          </a:p>
          <a:p>
            <a:pPr>
              <a:buNone/>
            </a:pPr>
            <a:endParaRPr lang="en-US" dirty="0" smtClean="0">
              <a:latin typeface="+mj-lt"/>
            </a:endParaRPr>
          </a:p>
          <a:p>
            <a:pPr>
              <a:buNone/>
            </a:pPr>
            <a:r>
              <a:rPr lang="en-US" dirty="0" smtClean="0">
                <a:solidFill>
                  <a:srgbClr val="00B050"/>
                </a:solidFill>
                <a:latin typeface="+mj-lt"/>
              </a:rPr>
              <a:t>			</a:t>
            </a:r>
            <a:endParaRPr lang="en-US" dirty="0" smtClean="0">
              <a:solidFill>
                <a:srgbClr val="92D050"/>
              </a:solidFill>
              <a:latin typeface="+mj-lt"/>
            </a:endParaRPr>
          </a:p>
          <a:p>
            <a:pPr>
              <a:buNone/>
            </a:pPr>
            <a:r>
              <a:rPr lang="en-US" i="1" dirty="0" smtClean="0">
                <a:latin typeface="+mj-lt"/>
              </a:rPr>
              <a:t>Child Race</a:t>
            </a:r>
          </a:p>
          <a:p>
            <a:pPr>
              <a:buNone/>
              <a:tabLst>
                <a:tab pos="3433763" algn="r"/>
              </a:tabLst>
            </a:pPr>
            <a:r>
              <a:rPr lang="en-US" dirty="0" smtClean="0">
                <a:latin typeface="+mj-lt"/>
              </a:rPr>
              <a:t>	White	</a:t>
            </a:r>
            <a:r>
              <a:rPr lang="en-US" dirty="0" smtClean="0">
                <a:latin typeface="+mj-lt"/>
              </a:rPr>
              <a:t>100</a:t>
            </a:r>
            <a:r>
              <a:rPr lang="en-US" dirty="0" smtClean="0">
                <a:latin typeface="+mj-lt"/>
              </a:rPr>
              <a:t>%</a:t>
            </a:r>
            <a:endParaRPr lang="en-US" dirty="0" smtClean="0">
              <a:latin typeface="+mj-lt"/>
            </a:endParaRPr>
          </a:p>
          <a:p>
            <a:pPr>
              <a:buNone/>
              <a:tabLst>
                <a:tab pos="3433763" algn="r"/>
              </a:tabLst>
            </a:pPr>
            <a:r>
              <a:rPr lang="en-US" dirty="0" smtClean="0">
                <a:latin typeface="+mj-lt"/>
              </a:rPr>
              <a:t>	African American	0%	</a:t>
            </a:r>
          </a:p>
          <a:p>
            <a:pPr marL="284163" indent="-284163">
              <a:buNone/>
              <a:tabLst>
                <a:tab pos="3433763" algn="r"/>
              </a:tabLst>
            </a:pPr>
            <a:r>
              <a:rPr lang="en-US" dirty="0" smtClean="0">
                <a:latin typeface="+mj-lt"/>
              </a:rPr>
              <a:t>	Hispanic *	0%</a:t>
            </a:r>
          </a:p>
          <a:p>
            <a:pPr marL="284163" indent="-284163">
              <a:buNone/>
              <a:tabLst>
                <a:tab pos="3433763" algn="r"/>
              </a:tabLst>
            </a:pPr>
            <a:r>
              <a:rPr lang="en-US" dirty="0" smtClean="0">
                <a:latin typeface="+mj-lt"/>
              </a:rPr>
              <a:t>	Unknown	0%	</a:t>
            </a:r>
          </a:p>
          <a:p>
            <a:pPr>
              <a:buFontTx/>
              <a:buChar char="-"/>
            </a:pPr>
            <a:endParaRPr lang="en-US" dirty="0" smtClean="0"/>
          </a:p>
          <a:p>
            <a:pPr>
              <a:buNone/>
            </a:pPr>
            <a:r>
              <a:rPr lang="en-US" dirty="0" smtClean="0"/>
              <a:t>* There are on-going concerns about how Latino or Hispanic ethnicity is determined for DCFS clients.  These percents are based on QA data.</a:t>
            </a:r>
          </a:p>
          <a:p>
            <a:pPr>
              <a:buNone/>
            </a:pPr>
            <a:endParaRPr lang="en-US"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Who is </a:t>
            </a:r>
            <a:r>
              <a:rPr lang="en-US" i="1" dirty="0" smtClean="0">
                <a:solidFill>
                  <a:schemeClr val="bg1"/>
                </a:solidFill>
              </a:rPr>
              <a:t>in</a:t>
            </a:r>
            <a:r>
              <a:rPr lang="en-US" dirty="0" smtClean="0">
                <a:solidFill>
                  <a:schemeClr val="bg1"/>
                </a:solidFill>
              </a:rPr>
              <a:t> Care in Menard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sz="8000" dirty="0" smtClean="0">
                <a:latin typeface="+mj-lt"/>
              </a:rPr>
              <a:t>GENDER</a:t>
            </a:r>
            <a:r>
              <a:rPr lang="en-US" sz="8000" dirty="0" smtClean="0">
                <a:solidFill>
                  <a:srgbClr val="00B050"/>
                </a:solidFill>
                <a:latin typeface="+mj-lt"/>
              </a:rPr>
              <a:t> </a:t>
            </a:r>
          </a:p>
          <a:p>
            <a:pPr>
              <a:buNone/>
            </a:pPr>
            <a:r>
              <a:rPr lang="en-US" sz="8000" dirty="0" smtClean="0">
                <a:solidFill>
                  <a:srgbClr val="00B050"/>
                </a:solidFill>
                <a:latin typeface="+mj-lt"/>
              </a:rPr>
              <a:t>	</a:t>
            </a:r>
            <a:r>
              <a:rPr lang="en-US" sz="8000" dirty="0" smtClean="0">
                <a:latin typeface="+mj-lt"/>
              </a:rPr>
              <a:t>53% of youth are female, 47% male</a:t>
            </a:r>
          </a:p>
          <a:p>
            <a:pPr>
              <a:buNone/>
            </a:pPr>
            <a:endParaRPr lang="en-US" sz="8000" dirty="0" smtClean="0">
              <a:solidFill>
                <a:srgbClr val="00B050"/>
              </a:solidFill>
              <a:latin typeface="+mj-lt"/>
            </a:endParaRPr>
          </a:p>
          <a:p>
            <a:pPr>
              <a:buNone/>
            </a:pPr>
            <a:r>
              <a:rPr lang="en-US" sz="8000" dirty="0" smtClean="0">
                <a:latin typeface="+mj-lt"/>
              </a:rPr>
              <a:t>AGE 			</a:t>
            </a:r>
          </a:p>
          <a:p>
            <a:pPr marL="274320" lvl="1" indent="0">
              <a:buNone/>
              <a:tabLst>
                <a:tab pos="914400" algn="r"/>
                <a:tab pos="1371600" algn="l"/>
              </a:tabLst>
            </a:pPr>
            <a:r>
              <a:rPr lang="en-US" sz="7800" dirty="0" smtClean="0">
                <a:latin typeface="+mj-lt"/>
              </a:rPr>
              <a:t>	27%	2 or under	</a:t>
            </a:r>
          </a:p>
          <a:p>
            <a:pPr marL="274320" lvl="1" indent="0">
              <a:buNone/>
              <a:tabLst>
                <a:tab pos="914400" algn="r"/>
                <a:tab pos="1371600" algn="l"/>
              </a:tabLst>
            </a:pPr>
            <a:r>
              <a:rPr lang="en-US" sz="7800" dirty="0" smtClean="0">
                <a:latin typeface="+mj-lt"/>
              </a:rPr>
              <a:t>	27%	3 - 5 </a:t>
            </a:r>
          </a:p>
          <a:p>
            <a:pPr marL="274320" lvl="1" indent="0">
              <a:buNone/>
              <a:tabLst>
                <a:tab pos="914400" algn="r"/>
                <a:tab pos="1371600" algn="l"/>
              </a:tabLst>
            </a:pPr>
            <a:r>
              <a:rPr lang="en-US" sz="7800" dirty="0" smtClean="0">
                <a:latin typeface="+mj-lt"/>
              </a:rPr>
              <a:t>	20% 	6 - 9</a:t>
            </a:r>
          </a:p>
          <a:p>
            <a:pPr marL="0" indent="0">
              <a:buNone/>
              <a:tabLst>
                <a:tab pos="914400" algn="r"/>
                <a:tab pos="1371600" algn="l"/>
              </a:tabLst>
            </a:pPr>
            <a:r>
              <a:rPr lang="en-US" sz="8000" dirty="0" smtClean="0">
                <a:latin typeface="+mj-lt"/>
              </a:rPr>
              <a:t>	7%	10 – 13</a:t>
            </a:r>
          </a:p>
          <a:p>
            <a:pPr marL="0" indent="0">
              <a:buNone/>
              <a:tabLst>
                <a:tab pos="914400" algn="r"/>
                <a:tab pos="1371600" algn="l"/>
              </a:tabLst>
            </a:pPr>
            <a:r>
              <a:rPr lang="en-US" sz="8000" dirty="0" smtClean="0">
                <a:latin typeface="+mj-lt"/>
              </a:rPr>
              <a:t>	20% 	14 – 17</a:t>
            </a:r>
          </a:p>
          <a:p>
            <a:pPr marL="0" indent="0">
              <a:buNone/>
              <a:tabLst>
                <a:tab pos="914400" algn="r"/>
                <a:tab pos="1371600" algn="l"/>
              </a:tabLst>
            </a:pPr>
            <a:r>
              <a:rPr lang="en-US" sz="8000" dirty="0" smtClean="0">
                <a:latin typeface="+mj-lt"/>
              </a:rPr>
              <a:t>	0%	18+ </a:t>
            </a:r>
          </a:p>
          <a:p>
            <a:pPr>
              <a:buNone/>
            </a:pPr>
            <a:endParaRPr lang="en-US" sz="8000" dirty="0" smtClean="0">
              <a:solidFill>
                <a:srgbClr val="00B050"/>
              </a:solidFill>
              <a:latin typeface="+mj-lt"/>
            </a:endParaRPr>
          </a:p>
          <a:p>
            <a:pPr>
              <a:spcBef>
                <a:spcPts val="0"/>
              </a:spcBef>
              <a:buNone/>
            </a:pPr>
            <a:r>
              <a:rPr lang="en-US" sz="8000" dirty="0" smtClean="0"/>
              <a:t>	</a:t>
            </a:r>
          </a:p>
          <a:p>
            <a:pPr>
              <a:spcBef>
                <a:spcPts val="0"/>
              </a:spcBef>
              <a:buNone/>
            </a:pPr>
            <a:endParaRPr lang="en-US" sz="8000" i="1" dirty="0" smtClean="0"/>
          </a:p>
          <a:p>
            <a:pPr>
              <a:spcBef>
                <a:spcPts val="0"/>
              </a:spcBef>
              <a:buNone/>
            </a:pPr>
            <a:r>
              <a:rPr lang="en-US" sz="8000" i="1" dirty="0" smtClean="0"/>
              <a:t>Source: DCFS QA 2010</a:t>
            </a:r>
            <a:endParaRPr lang="en-US" sz="8000" dirty="0" smtClean="0"/>
          </a:p>
          <a:p>
            <a:pPr>
              <a:buNone/>
            </a:pPr>
            <a:endParaRPr lang="en-US" dirty="0" smtClean="0"/>
          </a:p>
          <a:p>
            <a:pPr>
              <a:buNone/>
            </a:pP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are the Permanency Goals for Youth in Care in Logan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lnSpcReduction="10000"/>
          </a:bodyPr>
          <a:lstStyle/>
          <a:p>
            <a:pPr>
              <a:buNone/>
            </a:pPr>
            <a:endParaRPr lang="en-US" dirty="0" smtClean="0"/>
          </a:p>
          <a:p>
            <a:pPr>
              <a:buNone/>
              <a:tabLst>
                <a:tab pos="4348163" algn="r"/>
                <a:tab pos="6176963" algn="r"/>
              </a:tabLst>
            </a:pPr>
            <a:r>
              <a:rPr lang="en-US" sz="3200" dirty="0" smtClean="0">
                <a:latin typeface="+mj-lt"/>
              </a:rPr>
              <a:t>Reunification	59%	</a:t>
            </a:r>
          </a:p>
          <a:p>
            <a:pPr>
              <a:buNone/>
              <a:tabLst>
                <a:tab pos="4348163" algn="r"/>
                <a:tab pos="6176963" algn="r"/>
              </a:tabLst>
            </a:pPr>
            <a:r>
              <a:rPr lang="en-US" sz="3200" dirty="0" smtClean="0">
                <a:latin typeface="+mj-lt"/>
              </a:rPr>
              <a:t>Adoption 	28%</a:t>
            </a:r>
          </a:p>
          <a:p>
            <a:pPr>
              <a:buNone/>
              <a:tabLst>
                <a:tab pos="4348163" algn="r"/>
                <a:tab pos="6176963" algn="r"/>
              </a:tabLst>
            </a:pPr>
            <a:r>
              <a:rPr lang="en-US" sz="3200" dirty="0" smtClean="0">
                <a:latin typeface="+mj-lt"/>
              </a:rPr>
              <a:t>Guardianship	   1%</a:t>
            </a:r>
          </a:p>
          <a:p>
            <a:pPr>
              <a:buNone/>
              <a:tabLst>
                <a:tab pos="4348163" algn="r"/>
                <a:tab pos="6176963" algn="r"/>
              </a:tabLst>
            </a:pPr>
            <a:r>
              <a:rPr lang="en-US" sz="3200" u="sng" dirty="0" smtClean="0">
                <a:latin typeface="+mj-lt"/>
              </a:rPr>
              <a:t>Independence	   12%</a:t>
            </a:r>
          </a:p>
          <a:p>
            <a:pPr>
              <a:buNone/>
              <a:tabLst>
                <a:tab pos="4348163" algn="r"/>
                <a:tab pos="6176963" algn="r"/>
              </a:tabLst>
            </a:pPr>
            <a:r>
              <a:rPr lang="en-US" sz="3200" dirty="0" smtClean="0">
                <a:latin typeface="+mj-lt"/>
              </a:rPr>
              <a:t>	 	   100%</a:t>
            </a:r>
          </a:p>
          <a:p>
            <a:pPr>
              <a:buNone/>
            </a:pPr>
            <a:endParaRPr lang="en-US" dirty="0" smtClean="0"/>
          </a:p>
          <a:p>
            <a:pPr>
              <a:buNone/>
            </a:pPr>
            <a:r>
              <a:rPr lang="en-US" sz="1800" i="1" dirty="0" smtClean="0"/>
              <a:t>Source: DCFS QA FY 2010</a:t>
            </a:r>
          </a:p>
          <a:p>
            <a:pPr>
              <a:buNone/>
            </a:pPr>
            <a:endParaRPr lang="en-US" sz="1800" dirty="0" smtClean="0"/>
          </a:p>
          <a:p>
            <a:pPr>
              <a:buNone/>
            </a:pPr>
            <a:r>
              <a:rPr lang="en-US" sz="1600" dirty="0" smtClean="0"/>
              <a:t>*This table excludes the children for whom data were missing or coded as “other”</a:t>
            </a: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are the Permanency Goals for Youth in Care in Mason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lnSpcReduction="10000"/>
          </a:bodyPr>
          <a:lstStyle/>
          <a:p>
            <a:pPr>
              <a:buNone/>
            </a:pPr>
            <a:endParaRPr lang="en-US" dirty="0" smtClean="0"/>
          </a:p>
          <a:p>
            <a:pPr>
              <a:buNone/>
              <a:tabLst>
                <a:tab pos="4348163" algn="r"/>
                <a:tab pos="6176963" algn="r"/>
              </a:tabLst>
            </a:pPr>
            <a:r>
              <a:rPr lang="en-US" sz="3200" dirty="0" smtClean="0">
                <a:latin typeface="+mj-lt"/>
              </a:rPr>
              <a:t>Reunification	42%	</a:t>
            </a:r>
          </a:p>
          <a:p>
            <a:pPr>
              <a:buNone/>
              <a:tabLst>
                <a:tab pos="4348163" algn="r"/>
                <a:tab pos="6176963" algn="r"/>
              </a:tabLst>
            </a:pPr>
            <a:r>
              <a:rPr lang="en-US" sz="3200" dirty="0" smtClean="0">
                <a:latin typeface="+mj-lt"/>
              </a:rPr>
              <a:t>Adoption 	29%</a:t>
            </a:r>
          </a:p>
          <a:p>
            <a:pPr>
              <a:buNone/>
              <a:tabLst>
                <a:tab pos="4348163" algn="r"/>
                <a:tab pos="6176963" algn="r"/>
              </a:tabLst>
            </a:pPr>
            <a:r>
              <a:rPr lang="en-US" sz="3200" dirty="0" smtClean="0">
                <a:latin typeface="+mj-lt"/>
              </a:rPr>
              <a:t>Guardianship	   0%</a:t>
            </a:r>
          </a:p>
          <a:p>
            <a:pPr>
              <a:buNone/>
              <a:tabLst>
                <a:tab pos="4348163" algn="r"/>
                <a:tab pos="6176963" algn="r"/>
              </a:tabLst>
            </a:pPr>
            <a:r>
              <a:rPr lang="en-US" sz="3200" u="sng" dirty="0" smtClean="0">
                <a:latin typeface="+mj-lt"/>
              </a:rPr>
              <a:t>Independence	   29%</a:t>
            </a:r>
          </a:p>
          <a:p>
            <a:pPr>
              <a:buNone/>
              <a:tabLst>
                <a:tab pos="4348163" algn="r"/>
                <a:tab pos="6176963" algn="r"/>
              </a:tabLst>
            </a:pPr>
            <a:r>
              <a:rPr lang="en-US" sz="3200" dirty="0" smtClean="0">
                <a:latin typeface="+mj-lt"/>
              </a:rPr>
              <a:t>	 	 100%</a:t>
            </a:r>
          </a:p>
          <a:p>
            <a:pPr>
              <a:buNone/>
            </a:pPr>
            <a:endParaRPr lang="en-US" dirty="0" smtClean="0"/>
          </a:p>
          <a:p>
            <a:pPr>
              <a:buNone/>
            </a:pPr>
            <a:r>
              <a:rPr lang="en-US" sz="1800" i="1" dirty="0" smtClean="0"/>
              <a:t>Source: DCFS QA FY 2010</a:t>
            </a:r>
          </a:p>
          <a:p>
            <a:pPr>
              <a:buNone/>
            </a:pPr>
            <a:endParaRPr lang="en-US" sz="1800" dirty="0" smtClean="0"/>
          </a:p>
          <a:p>
            <a:pPr>
              <a:buNone/>
            </a:pPr>
            <a:r>
              <a:rPr lang="en-US" sz="1600" dirty="0" smtClean="0"/>
              <a:t>*This table excludes the children for whom data were missing or coded as “other”</a:t>
            </a:r>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are the Permanency Goals for Youth in Care in Menard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lnSpcReduction="10000"/>
          </a:bodyPr>
          <a:lstStyle/>
          <a:p>
            <a:pPr>
              <a:buNone/>
            </a:pPr>
            <a:endParaRPr lang="en-US" dirty="0" smtClean="0"/>
          </a:p>
          <a:p>
            <a:pPr>
              <a:buNone/>
              <a:tabLst>
                <a:tab pos="4348163" algn="r"/>
                <a:tab pos="6176963" algn="r"/>
              </a:tabLst>
            </a:pPr>
            <a:r>
              <a:rPr lang="en-US" sz="3200" dirty="0" smtClean="0">
                <a:latin typeface="+mj-lt"/>
              </a:rPr>
              <a:t>Reunification	57%	</a:t>
            </a:r>
          </a:p>
          <a:p>
            <a:pPr>
              <a:buNone/>
              <a:tabLst>
                <a:tab pos="4348163" algn="r"/>
                <a:tab pos="6176963" algn="r"/>
              </a:tabLst>
            </a:pPr>
            <a:r>
              <a:rPr lang="en-US" sz="3200" dirty="0" smtClean="0">
                <a:latin typeface="+mj-lt"/>
              </a:rPr>
              <a:t>Adoption 	29%</a:t>
            </a:r>
          </a:p>
          <a:p>
            <a:pPr>
              <a:buNone/>
              <a:tabLst>
                <a:tab pos="4348163" algn="r"/>
                <a:tab pos="6176963" algn="r"/>
              </a:tabLst>
            </a:pPr>
            <a:r>
              <a:rPr lang="en-US" sz="3200" dirty="0" smtClean="0">
                <a:latin typeface="+mj-lt"/>
              </a:rPr>
              <a:t>Guardianship	   0%</a:t>
            </a:r>
          </a:p>
          <a:p>
            <a:pPr>
              <a:buNone/>
              <a:tabLst>
                <a:tab pos="4348163" algn="r"/>
                <a:tab pos="6176963" algn="r"/>
              </a:tabLst>
            </a:pPr>
            <a:r>
              <a:rPr lang="en-US" sz="3200" u="sng" dirty="0" smtClean="0">
                <a:latin typeface="+mj-lt"/>
              </a:rPr>
              <a:t>Independence	   14%</a:t>
            </a:r>
          </a:p>
          <a:p>
            <a:pPr>
              <a:buNone/>
              <a:tabLst>
                <a:tab pos="4348163" algn="r"/>
                <a:tab pos="6176963" algn="r"/>
              </a:tabLst>
            </a:pPr>
            <a:r>
              <a:rPr lang="en-US" sz="3200" dirty="0" smtClean="0">
                <a:latin typeface="+mj-lt"/>
              </a:rPr>
              <a:t>	 	 100%</a:t>
            </a:r>
          </a:p>
          <a:p>
            <a:pPr>
              <a:buNone/>
            </a:pPr>
            <a:endParaRPr lang="en-US" dirty="0" smtClean="0"/>
          </a:p>
          <a:p>
            <a:pPr>
              <a:buNone/>
            </a:pPr>
            <a:r>
              <a:rPr lang="en-US" sz="1800" i="1" dirty="0" smtClean="0"/>
              <a:t>Source: DCFS QA FY 2010</a:t>
            </a:r>
          </a:p>
          <a:p>
            <a:pPr>
              <a:buNone/>
            </a:pPr>
            <a:endParaRPr lang="en-US" sz="1800" dirty="0" smtClean="0"/>
          </a:p>
          <a:p>
            <a:pPr>
              <a:buNone/>
            </a:pPr>
            <a:r>
              <a:rPr lang="en-US" sz="1600" dirty="0" smtClean="0"/>
              <a:t>*This table excludes the children for whom data were missing or coded as “other”</a:t>
            </a:r>
            <a:endParaRPr 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Where are Children Placed in Logan County?*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dirty="0"/>
          </a:p>
        </p:txBody>
      </p:sp>
      <p:sp>
        <p:nvSpPr>
          <p:cNvPr id="3" name="Content Placeholder 2"/>
          <p:cNvSpPr>
            <a:spLocks noGrp="1"/>
          </p:cNvSpPr>
          <p:nvPr>
            <p:ph sz="quarter" idx="1"/>
          </p:nvPr>
        </p:nvSpPr>
        <p:spPr>
          <a:xfrm>
            <a:off x="914400" y="1524000"/>
            <a:ext cx="7772400" cy="4572000"/>
          </a:xfrm>
        </p:spPr>
        <p:txBody>
          <a:bodyPr>
            <a:normAutofit fontScale="32500" lnSpcReduction="20000"/>
          </a:bodyPr>
          <a:lstStyle/>
          <a:p>
            <a:pPr>
              <a:buNone/>
            </a:pPr>
            <a:endParaRPr lang="en-US" sz="3000" dirty="0" smtClean="0">
              <a:latin typeface="+mj-lt"/>
            </a:endParaRPr>
          </a:p>
          <a:p>
            <a:pPr>
              <a:buNone/>
            </a:pPr>
            <a:r>
              <a:rPr lang="en-US" sz="12000" dirty="0" smtClean="0">
                <a:latin typeface="+mj-lt"/>
              </a:rPr>
              <a:t>- with kin (40%)</a:t>
            </a:r>
          </a:p>
          <a:p>
            <a:pPr>
              <a:buNone/>
            </a:pPr>
            <a:r>
              <a:rPr lang="en-US" sz="12000" dirty="0" smtClean="0">
                <a:latin typeface="+mj-lt"/>
              </a:rPr>
              <a:t>-	traditional  foster care (32%) </a:t>
            </a:r>
          </a:p>
          <a:p>
            <a:pPr>
              <a:buNone/>
            </a:pPr>
            <a:r>
              <a:rPr lang="en-US" sz="12000" dirty="0" smtClean="0">
                <a:latin typeface="+mj-lt"/>
              </a:rPr>
              <a:t>-	specialized care (21%) </a:t>
            </a:r>
          </a:p>
          <a:p>
            <a:pPr>
              <a:buNone/>
            </a:pPr>
            <a:r>
              <a:rPr lang="en-US" sz="12000" dirty="0" smtClean="0">
                <a:latin typeface="+mj-lt"/>
              </a:rPr>
              <a:t>-	institution/group care (8%)</a:t>
            </a:r>
          </a:p>
          <a:p>
            <a:pPr>
              <a:buNone/>
            </a:pPr>
            <a:endParaRPr lang="en-US" sz="9600" dirty="0" smtClean="0">
              <a:latin typeface="+mj-lt"/>
            </a:endParaRPr>
          </a:p>
          <a:p>
            <a:pPr>
              <a:buNone/>
            </a:pPr>
            <a:r>
              <a:rPr lang="en-US" sz="9600" dirty="0" smtClean="0">
                <a:latin typeface="+mj-lt"/>
              </a:rPr>
              <a:t>	</a:t>
            </a:r>
          </a:p>
          <a:p>
            <a:pPr>
              <a:buNone/>
            </a:pPr>
            <a:endParaRPr lang="en-US" sz="8000" dirty="0" smtClean="0"/>
          </a:p>
          <a:p>
            <a:pPr>
              <a:buNone/>
            </a:pPr>
            <a:r>
              <a:rPr lang="en-US" sz="8000" i="1" dirty="0" smtClean="0"/>
              <a:t>* QA data combines foster and relative care, thus this information is from </a:t>
            </a:r>
            <a:r>
              <a:rPr lang="en-US" sz="8000" i="1" u="sng" dirty="0" smtClean="0"/>
              <a:t>CFRC </a:t>
            </a:r>
            <a:r>
              <a:rPr lang="en-US" sz="8000" i="1" dirty="0" smtClean="0"/>
              <a:t>for FY09.</a:t>
            </a:r>
          </a:p>
          <a:p>
            <a:pPr>
              <a:buNone/>
            </a:pPr>
            <a:endParaRPr lang="en-US" sz="8000" dirty="0" smtClean="0"/>
          </a:p>
          <a:p>
            <a:pPr>
              <a:buNone/>
            </a:pPr>
            <a:endParaRPr lang="en-US" sz="8000"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Where are Children Placed in Mason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lstStyle/>
          <a:p>
            <a:pPr>
              <a:buFontTx/>
              <a:buChar char="-"/>
            </a:pPr>
            <a:r>
              <a:rPr lang="en-US" sz="2800" dirty="0" smtClean="0">
                <a:latin typeface="+mj-lt"/>
              </a:rPr>
              <a:t>with kin	(33%)</a:t>
            </a:r>
          </a:p>
          <a:p>
            <a:pPr>
              <a:buFontTx/>
              <a:buChar char="-"/>
            </a:pPr>
            <a:r>
              <a:rPr lang="en-US" sz="2800" dirty="0" smtClean="0">
                <a:latin typeface="+mj-lt"/>
              </a:rPr>
              <a:t>traditional foster care (31%)</a:t>
            </a:r>
          </a:p>
          <a:p>
            <a:pPr>
              <a:buFontTx/>
              <a:buChar char="-"/>
            </a:pPr>
            <a:r>
              <a:rPr lang="en-US" sz="2800" dirty="0" smtClean="0">
                <a:latin typeface="+mj-lt"/>
              </a:rPr>
              <a:t>specialized foster care (28%)</a:t>
            </a:r>
          </a:p>
          <a:p>
            <a:pPr>
              <a:buFontTx/>
              <a:buChar char="-"/>
            </a:pPr>
            <a:r>
              <a:rPr lang="en-US" sz="2800" dirty="0" smtClean="0">
                <a:latin typeface="+mj-lt"/>
              </a:rPr>
              <a:t>Institutional/ group care (8%)</a:t>
            </a:r>
            <a:endParaRPr lang="en-US" sz="2800" dirty="0" smtClean="0"/>
          </a:p>
          <a:p>
            <a:pPr>
              <a:buNone/>
            </a:pPr>
            <a:endParaRPr lang="en-US" sz="2800" i="1" dirty="0" smtClean="0"/>
          </a:p>
          <a:p>
            <a:pPr>
              <a:buNone/>
            </a:pPr>
            <a:endParaRPr lang="en-US" sz="2800" i="1" dirty="0" smtClean="0">
              <a:latin typeface="+mj-lt"/>
            </a:endParaRPr>
          </a:p>
          <a:p>
            <a:pPr>
              <a:buNone/>
            </a:pPr>
            <a:endParaRPr lang="en-US" sz="2800" i="1" dirty="0" smtClean="0"/>
          </a:p>
          <a:p>
            <a:pPr>
              <a:buNone/>
            </a:pPr>
            <a:r>
              <a:rPr lang="en-US" sz="2000" i="1" dirty="0" smtClean="0"/>
              <a:t>QA </a:t>
            </a:r>
            <a:r>
              <a:rPr lang="en-US" sz="2000" i="1" dirty="0" smtClean="0"/>
              <a:t>data combines foster and relative care, thus this information is from </a:t>
            </a:r>
            <a:r>
              <a:rPr lang="en-US" sz="2000" i="1" u="sng" dirty="0" smtClean="0"/>
              <a:t>CFRC </a:t>
            </a:r>
            <a:r>
              <a:rPr lang="en-US" sz="2000" i="1" dirty="0" smtClean="0"/>
              <a:t>for FY09.</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Where are Children Placed in Menard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lstStyle/>
          <a:p>
            <a:pPr>
              <a:buFontTx/>
              <a:buChar char="-"/>
            </a:pPr>
            <a:r>
              <a:rPr lang="en-US" sz="2800" dirty="0" smtClean="0">
                <a:latin typeface="+mj-lt"/>
              </a:rPr>
              <a:t>with kin	(43%)</a:t>
            </a:r>
          </a:p>
          <a:p>
            <a:pPr>
              <a:buFontTx/>
              <a:buChar char="-"/>
            </a:pPr>
            <a:r>
              <a:rPr lang="en-US" sz="2800" dirty="0" smtClean="0">
                <a:latin typeface="+mj-lt"/>
              </a:rPr>
              <a:t>traditional foster care (14%)</a:t>
            </a:r>
          </a:p>
          <a:p>
            <a:pPr>
              <a:buFontTx/>
              <a:buChar char="-"/>
            </a:pPr>
            <a:r>
              <a:rPr lang="en-US" sz="2800" dirty="0" smtClean="0">
                <a:latin typeface="+mj-lt"/>
              </a:rPr>
              <a:t>specialized foster care (14%)</a:t>
            </a:r>
          </a:p>
          <a:p>
            <a:pPr>
              <a:buFontTx/>
              <a:buChar char="-"/>
            </a:pPr>
            <a:r>
              <a:rPr lang="en-US" sz="2800" dirty="0" smtClean="0">
                <a:latin typeface="+mj-lt"/>
              </a:rPr>
              <a:t>Institutional/ group care (29%)</a:t>
            </a:r>
            <a:endParaRPr lang="en-US" sz="2800" dirty="0" smtClean="0"/>
          </a:p>
          <a:p>
            <a:pPr>
              <a:buNone/>
            </a:pPr>
            <a:endParaRPr lang="en-US" sz="2800" i="1" dirty="0" smtClean="0"/>
          </a:p>
          <a:p>
            <a:pPr>
              <a:buNone/>
            </a:pPr>
            <a:endParaRPr lang="en-US" sz="2800" i="1" dirty="0" smtClean="0">
              <a:latin typeface="+mj-lt"/>
            </a:endParaRPr>
          </a:p>
          <a:p>
            <a:pPr>
              <a:buNone/>
            </a:pPr>
            <a:endParaRPr lang="en-US" sz="2800" i="1" dirty="0" smtClean="0"/>
          </a:p>
          <a:p>
            <a:pPr>
              <a:buNone/>
            </a:pPr>
            <a:r>
              <a:rPr lang="en-US" sz="2000" i="1" dirty="0" smtClean="0"/>
              <a:t>QA </a:t>
            </a:r>
            <a:r>
              <a:rPr lang="en-US" sz="2000" i="1" dirty="0" smtClean="0"/>
              <a:t>data combines foster and relative care, thus this information is from </a:t>
            </a:r>
            <a:r>
              <a:rPr lang="en-US" sz="2000" i="1" u="sng" dirty="0" smtClean="0"/>
              <a:t>CFRC </a:t>
            </a:r>
            <a:r>
              <a:rPr lang="en-US" sz="2000" i="1" dirty="0" smtClean="0"/>
              <a:t>for FY09.</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was Permanency Achieved For Logan County Children in 2010?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sz="3200" dirty="0" smtClean="0">
                <a:latin typeface="+mj-lt"/>
              </a:rPr>
              <a:t>20 children in Logan County achieved permanency in FY10</a:t>
            </a:r>
          </a:p>
          <a:p>
            <a:pPr>
              <a:buNone/>
            </a:pPr>
            <a:endParaRPr lang="en-US" sz="3200" dirty="0" smtClean="0">
              <a:latin typeface="+mj-lt"/>
            </a:endParaRPr>
          </a:p>
          <a:p>
            <a:pPr>
              <a:buNone/>
              <a:tabLst>
                <a:tab pos="5140325" algn="r"/>
                <a:tab pos="6858000" algn="r"/>
              </a:tabLst>
            </a:pPr>
            <a:r>
              <a:rPr lang="en-US" sz="3200" dirty="0" smtClean="0">
                <a:latin typeface="+mj-lt"/>
              </a:rPr>
              <a:t>Reunification	60%</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Adoption	40%</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Subsidized Guardianship	0%</a:t>
            </a:r>
            <a:endParaRPr lang="en-US" sz="2000" dirty="0" smtClean="0">
              <a:latin typeface="+mj-lt"/>
            </a:endParaRPr>
          </a:p>
          <a:p>
            <a:pPr>
              <a:buNone/>
            </a:pPr>
            <a:endParaRPr lang="en-US" sz="2800" dirty="0" smtClean="0">
              <a:latin typeface="+mj-lt"/>
            </a:endParaRPr>
          </a:p>
          <a:p>
            <a:pPr>
              <a:buNone/>
            </a:pPr>
            <a:endParaRPr lang="en-US" sz="1800" i="1" dirty="0" smtClean="0"/>
          </a:p>
          <a:p>
            <a:pPr>
              <a:buNone/>
            </a:pPr>
            <a:r>
              <a:rPr lang="en-US" sz="2000" i="1" dirty="0" smtClean="0"/>
              <a:t>Source: DCFS QA FY 2010</a:t>
            </a:r>
          </a:p>
          <a:p>
            <a:pPr>
              <a:buNone/>
            </a:pPr>
            <a:endParaRPr lang="en-US" sz="1800" dirty="0" smtClean="0"/>
          </a:p>
          <a:p>
            <a:pPr>
              <a:buNone/>
            </a:pP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219200"/>
          </a:xfrm>
          <a:solidFill>
            <a:schemeClr val="accent1"/>
          </a:solidFill>
        </p:spPr>
        <p:txBody>
          <a:bodyPr>
            <a:normAutofit fontScale="90000"/>
          </a:bodyPr>
          <a:lstStyle/>
          <a:p>
            <a:r>
              <a:rPr lang="en-US" sz="4400" dirty="0" smtClean="0">
                <a:solidFill>
                  <a:schemeClr val="bg1"/>
                </a:solidFill>
              </a:rPr>
              <a:t>How do Logan County Children Enter the Child Welfare System?</a:t>
            </a:r>
            <a:endParaRPr lang="en-US" sz="4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dirty="0" smtClean="0">
                <a:latin typeface="+mj-lt"/>
              </a:rPr>
              <a:t>As shown above, law enforcement was the largest source of indicated reports in Logan County.  </a:t>
            </a:r>
          </a:p>
          <a:p>
            <a:pPr>
              <a:buNone/>
            </a:pPr>
            <a:endParaRPr lang="en-US" dirty="0" smtClean="0">
              <a:latin typeface="+mj-lt"/>
            </a:endParaRPr>
          </a:p>
          <a:p>
            <a:pPr>
              <a:buNone/>
            </a:pPr>
            <a:r>
              <a:rPr lang="en-US" dirty="0" smtClean="0">
                <a:latin typeface="+mj-lt"/>
              </a:rPr>
              <a:t>Further, law enforcement reports overall were more likely to be indicated than reports from other major sources.</a:t>
            </a:r>
          </a:p>
          <a:p>
            <a:pPr marL="517525" indent="-517525">
              <a:buNone/>
              <a:tabLst>
                <a:tab pos="346075" algn="l"/>
              </a:tabLst>
            </a:pPr>
            <a:r>
              <a:rPr lang="en-US" dirty="0" smtClean="0">
                <a:latin typeface="+mj-lt"/>
              </a:rPr>
              <a:t>	-	78% of reports (n=61) from law enforcement were indicated in FY2010.</a:t>
            </a:r>
          </a:p>
          <a:p>
            <a:pPr marL="517525" lvl="2" indent="-517525">
              <a:buNone/>
              <a:tabLst>
                <a:tab pos="346075" algn="l"/>
              </a:tabLst>
            </a:pPr>
            <a:r>
              <a:rPr lang="en-US" sz="2600" dirty="0" smtClean="0">
                <a:latin typeface="+mj-lt"/>
              </a:rPr>
              <a:t>	- 	76% of reports (n=22) from medical personnel were indicated.</a:t>
            </a:r>
          </a:p>
          <a:p>
            <a:pPr marL="517525" lvl="2" indent="-517525">
              <a:buNone/>
              <a:tabLst>
                <a:tab pos="346075" algn="l"/>
              </a:tabLst>
            </a:pPr>
            <a:r>
              <a:rPr lang="en-US" sz="2600" dirty="0" smtClean="0">
                <a:latin typeface="+mj-lt"/>
              </a:rPr>
              <a:t>    	-	30% of reports (n=12) from social services were indicated. </a:t>
            </a:r>
            <a:r>
              <a:rPr lang="en-US" sz="1300" dirty="0" smtClean="0">
                <a:latin typeface="+mj-lt"/>
              </a:rPr>
              <a:t>(or 29% of reports (n=22) from relative/neighbors)</a:t>
            </a:r>
          </a:p>
          <a:p>
            <a:pPr>
              <a:buNone/>
            </a:pPr>
            <a:endParaRPr lang="en-US" dirty="0" smtClean="0"/>
          </a:p>
          <a:p>
            <a:pPr>
              <a:buNone/>
            </a:pPr>
            <a:r>
              <a:rPr lang="en-US" sz="2000" i="1" dirty="0" smtClean="0"/>
              <a:t>Source: DCFS QA FY 2010</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was Permanency Achieved For Mason County Children in 2010?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sz="3200" dirty="0" smtClean="0">
                <a:latin typeface="+mj-lt"/>
              </a:rPr>
              <a:t>8 children in Mason County achieved permanency in FY10</a:t>
            </a:r>
          </a:p>
          <a:p>
            <a:pPr>
              <a:buNone/>
            </a:pPr>
            <a:endParaRPr lang="en-US" sz="3200" dirty="0" smtClean="0">
              <a:latin typeface="+mj-lt"/>
            </a:endParaRPr>
          </a:p>
          <a:p>
            <a:pPr>
              <a:buNone/>
              <a:tabLst>
                <a:tab pos="5140325" algn="r"/>
                <a:tab pos="6858000" algn="r"/>
              </a:tabLst>
            </a:pPr>
            <a:r>
              <a:rPr lang="en-US" sz="3200" dirty="0" smtClean="0">
                <a:latin typeface="+mj-lt"/>
              </a:rPr>
              <a:t>Reunification	63%</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Adoption	25%</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Subsidized Guardianship	13%</a:t>
            </a:r>
            <a:endParaRPr lang="en-US" sz="2000" dirty="0" smtClean="0">
              <a:latin typeface="+mj-lt"/>
            </a:endParaRPr>
          </a:p>
          <a:p>
            <a:pPr>
              <a:buNone/>
            </a:pPr>
            <a:endParaRPr lang="en-US" sz="2800" dirty="0" smtClean="0">
              <a:latin typeface="+mj-lt"/>
            </a:endParaRPr>
          </a:p>
          <a:p>
            <a:pPr>
              <a:buNone/>
            </a:pPr>
            <a:endParaRPr lang="en-US" sz="1800" i="1" dirty="0" smtClean="0"/>
          </a:p>
          <a:p>
            <a:pPr>
              <a:buNone/>
            </a:pPr>
            <a:r>
              <a:rPr lang="en-US" sz="2000" i="1" dirty="0" smtClean="0"/>
              <a:t>Source: DCFS QA FY 2010</a:t>
            </a:r>
          </a:p>
          <a:p>
            <a:pPr>
              <a:buNone/>
            </a:pPr>
            <a:endParaRPr lang="en-US" sz="1800" dirty="0" smtClean="0"/>
          </a:p>
          <a:p>
            <a:pPr>
              <a:buNone/>
            </a:pP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was Permanency Achieved For Menard County Children in 2010?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sz="3200" dirty="0" smtClean="0">
                <a:latin typeface="+mj-lt"/>
              </a:rPr>
              <a:t>3 children in </a:t>
            </a:r>
            <a:r>
              <a:rPr lang="en-US" sz="3200" dirty="0" smtClean="0">
                <a:latin typeface="+mj-lt"/>
              </a:rPr>
              <a:t>Menard</a:t>
            </a:r>
            <a:r>
              <a:rPr lang="en-US" sz="3200" dirty="0" smtClean="0">
                <a:latin typeface="+mj-lt"/>
              </a:rPr>
              <a:t> </a:t>
            </a:r>
            <a:r>
              <a:rPr lang="en-US" sz="3200" dirty="0" smtClean="0">
                <a:latin typeface="+mj-lt"/>
              </a:rPr>
              <a:t>County achieved permanency in FY10</a:t>
            </a:r>
          </a:p>
          <a:p>
            <a:pPr>
              <a:buNone/>
            </a:pPr>
            <a:endParaRPr lang="en-US" sz="3200" dirty="0" smtClean="0">
              <a:latin typeface="+mj-lt"/>
            </a:endParaRPr>
          </a:p>
          <a:p>
            <a:pPr>
              <a:buNone/>
              <a:tabLst>
                <a:tab pos="5140325" algn="r"/>
                <a:tab pos="6858000" algn="r"/>
              </a:tabLst>
            </a:pPr>
            <a:r>
              <a:rPr lang="en-US" sz="3200" dirty="0" smtClean="0">
                <a:latin typeface="+mj-lt"/>
              </a:rPr>
              <a:t>Reunification	0%</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Adoption                                 	67% (2 youth)</a:t>
            </a:r>
          </a:p>
          <a:p>
            <a:pPr>
              <a:buNone/>
              <a:tabLst>
                <a:tab pos="5140325" algn="r"/>
                <a:tab pos="6858000" algn="r"/>
              </a:tabLst>
            </a:pPr>
            <a:endParaRPr lang="en-US" sz="3200" dirty="0" smtClean="0">
              <a:latin typeface="+mj-lt"/>
            </a:endParaRPr>
          </a:p>
          <a:p>
            <a:pPr>
              <a:buNone/>
              <a:tabLst>
                <a:tab pos="5140325" algn="r"/>
                <a:tab pos="6858000" algn="r"/>
              </a:tabLst>
            </a:pPr>
            <a:r>
              <a:rPr lang="en-US" sz="3200" dirty="0" smtClean="0">
                <a:latin typeface="+mj-lt"/>
              </a:rPr>
              <a:t>Subsidized Guardianship	      33%  (1 youth)</a:t>
            </a:r>
            <a:endParaRPr lang="en-US" sz="2000" dirty="0" smtClean="0">
              <a:latin typeface="+mj-lt"/>
            </a:endParaRPr>
          </a:p>
          <a:p>
            <a:pPr>
              <a:buNone/>
            </a:pPr>
            <a:endParaRPr lang="en-US" sz="2800" dirty="0" smtClean="0">
              <a:latin typeface="+mj-lt"/>
            </a:endParaRPr>
          </a:p>
          <a:p>
            <a:pPr>
              <a:buNone/>
            </a:pPr>
            <a:endParaRPr lang="en-US" sz="1800" i="1" dirty="0" smtClean="0"/>
          </a:p>
          <a:p>
            <a:pPr>
              <a:buNone/>
            </a:pPr>
            <a:r>
              <a:rPr lang="en-US" sz="2000" i="1" dirty="0" smtClean="0"/>
              <a:t>Source: DCFS QA FY 2010</a:t>
            </a:r>
          </a:p>
          <a:p>
            <a:pPr>
              <a:buNone/>
            </a:pPr>
            <a:endParaRPr lang="en-US" sz="1800" dirty="0" smtClean="0"/>
          </a:p>
          <a:p>
            <a:pPr>
              <a:buNone/>
            </a:pP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a:solidFill>
            <a:schemeClr val="accent1"/>
          </a:solidFill>
        </p:spPr>
        <p:txBody>
          <a:bodyPr>
            <a:normAutofit/>
          </a:bodyPr>
          <a:lstStyle/>
          <a:p>
            <a:r>
              <a:rPr lang="en-US" sz="3400" dirty="0" smtClean="0">
                <a:solidFill>
                  <a:schemeClr val="bg1"/>
                </a:solidFill>
              </a:rPr>
              <a:t>How have 12 Month Permanency Rates Changed over Time in Logan County? </a:t>
            </a:r>
            <a:endParaRPr lang="en-US" sz="3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8" name="Chart 7"/>
          <p:cNvGraphicFramePr/>
          <p:nvPr/>
        </p:nvGraphicFramePr>
        <p:xfrm>
          <a:off x="1600200" y="1524000"/>
          <a:ext cx="6223000" cy="448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r>
              <a:rPr lang="en-US" sz="3400" dirty="0" smtClean="0">
                <a:solidFill>
                  <a:schemeClr val="bg1"/>
                </a:solidFill>
              </a:rPr>
              <a:t>How have 12 Month Permanency Rates Changed over Time in Mason County? </a:t>
            </a:r>
            <a:endParaRPr lang="en-US" sz="3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4" name="Chart 3"/>
          <p:cNvGraphicFramePr/>
          <p:nvPr/>
        </p:nvGraphicFramePr>
        <p:xfrm>
          <a:off x="1524000" y="1524000"/>
          <a:ext cx="6324600" cy="47147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r>
              <a:rPr lang="en-US" sz="3400" dirty="0" smtClean="0">
                <a:solidFill>
                  <a:schemeClr val="bg1"/>
                </a:solidFill>
              </a:rPr>
              <a:t>How have 12 Month Permanency Rates Changed over Time in Menard County? </a:t>
            </a:r>
            <a:endParaRPr lang="en-US" sz="3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4" name="Chart 3"/>
          <p:cNvGraphicFramePr/>
          <p:nvPr/>
        </p:nvGraphicFramePr>
        <p:xfrm>
          <a:off x="1371600" y="1447800"/>
          <a:ext cx="6448921" cy="47463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have 24 Month Permanency Rates Changed Over Time in Logan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7" name="Chart 6"/>
          <p:cNvGraphicFramePr/>
          <p:nvPr/>
        </p:nvGraphicFramePr>
        <p:xfrm>
          <a:off x="1600200" y="1600200"/>
          <a:ext cx="6019800" cy="44874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have 24 Month Permanency Rates Changed Over Time in Mason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7" name="Chart 6"/>
          <p:cNvGraphicFramePr/>
          <p:nvPr/>
        </p:nvGraphicFramePr>
        <p:xfrm>
          <a:off x="1600200" y="1600200"/>
          <a:ext cx="6019800" cy="44874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How have 24 Month Permanency Rates Changed Over Time in Menard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7" name="Chart 6"/>
          <p:cNvGraphicFramePr/>
          <p:nvPr/>
        </p:nvGraphicFramePr>
        <p:xfrm>
          <a:off x="1828800" y="1447800"/>
          <a:ext cx="6019800" cy="44874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a:solidFill>
            <a:schemeClr val="accent1"/>
          </a:solidFill>
        </p:spPr>
        <p:txBody>
          <a:bodyPr>
            <a:normAutofit fontScale="90000"/>
          </a:bodyPr>
          <a:lstStyle/>
          <a:p>
            <a:r>
              <a:rPr lang="en-US" dirty="0" smtClean="0">
                <a:solidFill>
                  <a:schemeClr val="bg1"/>
                </a:solidFill>
              </a:rPr>
              <a:t>What are the Permanency Trends in Logan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371600"/>
            <a:ext cx="7772400" cy="4572000"/>
          </a:xfrm>
        </p:spPr>
        <p:txBody>
          <a:bodyPr>
            <a:normAutofit lnSpcReduction="10000"/>
          </a:bodyPr>
          <a:lstStyle/>
          <a:p>
            <a:pPr>
              <a:buNone/>
            </a:pPr>
            <a:r>
              <a:rPr lang="en-US" sz="2500" dirty="0" smtClean="0">
                <a:latin typeface="+mj-lt"/>
              </a:rPr>
              <a:t>Over the last 5 years, Logan County has seen fluctuation in 12 month permanency, ranging from 28% for those entering in 2005 to just 8% for youth entering in 2007</a:t>
            </a:r>
            <a:r>
              <a:rPr lang="en-US" sz="2500" i="1" dirty="0" smtClean="0">
                <a:latin typeface="+mj-lt"/>
              </a:rPr>
              <a:t>.</a:t>
            </a:r>
          </a:p>
          <a:p>
            <a:pPr>
              <a:buNone/>
            </a:pPr>
            <a:r>
              <a:rPr lang="en-US" sz="2500" i="1" dirty="0" smtClean="0">
                <a:latin typeface="+mj-lt"/>
              </a:rPr>
              <a:t> </a:t>
            </a:r>
          </a:p>
          <a:p>
            <a:pPr>
              <a:buNone/>
            </a:pPr>
            <a:r>
              <a:rPr lang="en-US" sz="2500" i="1" dirty="0" smtClean="0">
                <a:latin typeface="+mj-lt"/>
              </a:rPr>
              <a:t> For the most recent data available, 15% of youth achieved permanency within 12 months of placement.</a:t>
            </a:r>
          </a:p>
          <a:p>
            <a:pPr>
              <a:spcBef>
                <a:spcPts val="1200"/>
              </a:spcBef>
              <a:buNone/>
            </a:pPr>
            <a:endParaRPr lang="en-US" sz="2500" dirty="0" smtClean="0">
              <a:latin typeface="+mj-lt"/>
            </a:endParaRPr>
          </a:p>
          <a:p>
            <a:pPr>
              <a:spcBef>
                <a:spcPts val="1200"/>
              </a:spcBef>
              <a:buNone/>
            </a:pPr>
            <a:r>
              <a:rPr lang="en-US" sz="2500" dirty="0" smtClean="0">
                <a:latin typeface="+mj-lt"/>
              </a:rPr>
              <a:t>24 month permanency has fluctuated from 42% of children who entered care in 2004 to 58% of children who entered care in 2007 and exited care by 2009</a:t>
            </a:r>
            <a:r>
              <a:rPr lang="en-US" sz="2500" i="1" dirty="0" smtClean="0">
                <a:latin typeface="+mj-lt"/>
              </a:rPr>
              <a:t>.  </a:t>
            </a:r>
          </a:p>
          <a:p>
            <a:pPr>
              <a:buNone/>
            </a:pPr>
            <a:r>
              <a:rPr lang="en-US" sz="2400" i="1" dirty="0" smtClean="0"/>
              <a:t>Source: CFRC 2009.  [Such data are not yet available from QA]</a:t>
            </a:r>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solidFill>
            <a:schemeClr val="accent1"/>
          </a:solidFill>
        </p:spPr>
        <p:txBody>
          <a:bodyPr>
            <a:normAutofit fontScale="90000"/>
          </a:bodyPr>
          <a:lstStyle/>
          <a:p>
            <a:r>
              <a:rPr lang="en-US" dirty="0" smtClean="0"/>
              <a:t>	</a:t>
            </a:r>
            <a:r>
              <a:rPr lang="en-US" sz="3600" dirty="0" err="1" smtClean="0">
                <a:solidFill>
                  <a:schemeClr val="bg1"/>
                </a:solidFill>
              </a:rPr>
              <a:t>Disproportionality</a:t>
            </a:r>
            <a:r>
              <a:rPr lang="en-US" sz="3600" dirty="0" smtClean="0">
                <a:solidFill>
                  <a:schemeClr val="bg1"/>
                </a:solidFill>
              </a:rPr>
              <a:t> and Disparity</a:t>
            </a:r>
            <a:br>
              <a:rPr lang="en-US" sz="3600" dirty="0" smtClean="0">
                <a:solidFill>
                  <a:schemeClr val="bg1"/>
                </a:solidFill>
              </a:rPr>
            </a:br>
            <a:r>
              <a:rPr lang="en-US" sz="3600" dirty="0" smtClean="0">
                <a:solidFill>
                  <a:schemeClr val="bg1"/>
                </a:solidFill>
              </a:rPr>
              <a:t>              in our Action Team Area</a:t>
            </a:r>
            <a:endParaRPr lang="en-US" sz="36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sz="2800" u="sng" dirty="0" err="1" smtClean="0">
                <a:latin typeface="+mj-lt"/>
              </a:rPr>
              <a:t>Disproportionality</a:t>
            </a:r>
            <a:r>
              <a:rPr lang="en-US" sz="2800" dirty="0" smtClean="0">
                <a:latin typeface="+mj-lt"/>
              </a:rPr>
              <a:t> is when the percentage of a group of children in a population is different from the percentage of the same group in the child welfare system. </a:t>
            </a:r>
          </a:p>
          <a:p>
            <a:pPr>
              <a:buNone/>
            </a:pPr>
            <a:r>
              <a:rPr lang="en-US" sz="2400" i="1" dirty="0" smtClean="0">
                <a:latin typeface="+mj-lt"/>
              </a:rPr>
              <a:t>For example, if 25% of the children in a county were African American, then 25% of those in foster care should be African American, all things being equal.  That would be </a:t>
            </a:r>
            <a:r>
              <a:rPr lang="en-US" sz="2400" i="1" u="sng" dirty="0" smtClean="0">
                <a:latin typeface="+mj-lt"/>
              </a:rPr>
              <a:t>proportional</a:t>
            </a:r>
            <a:r>
              <a:rPr lang="en-US" sz="2400" i="1" dirty="0" smtClean="0">
                <a:latin typeface="+mj-lt"/>
              </a:rPr>
              <a:t>.  If these percents differ there is </a:t>
            </a:r>
            <a:r>
              <a:rPr lang="en-US" sz="2400" i="1" dirty="0" err="1" smtClean="0">
                <a:latin typeface="+mj-lt"/>
              </a:rPr>
              <a:t>disproportionality</a:t>
            </a:r>
            <a:r>
              <a:rPr lang="en-US" sz="2400" i="1" dirty="0" smtClean="0">
                <a:latin typeface="+mj-lt"/>
              </a:rPr>
              <a:t>.</a:t>
            </a:r>
            <a:r>
              <a:rPr lang="en-US" sz="2400" i="1" u="sng" dirty="0" smtClean="0">
                <a:latin typeface="+mj-lt"/>
              </a:rPr>
              <a:t>  </a:t>
            </a:r>
            <a:endParaRPr lang="en-US" sz="2400" i="1" dirty="0" smtClean="0">
              <a:latin typeface="+mj-lt"/>
            </a:endParaRPr>
          </a:p>
          <a:p>
            <a:pPr>
              <a:buNone/>
            </a:pPr>
            <a:endParaRPr lang="en-US" sz="2800" dirty="0" smtClean="0">
              <a:latin typeface="+mj-lt"/>
            </a:endParaRPr>
          </a:p>
          <a:p>
            <a:pPr>
              <a:buNone/>
            </a:pPr>
            <a:r>
              <a:rPr lang="en-US" sz="2800" u="sng" dirty="0" smtClean="0">
                <a:latin typeface="+mj-lt"/>
              </a:rPr>
              <a:t>Disparity</a:t>
            </a:r>
            <a:r>
              <a:rPr lang="en-US" sz="2800" dirty="0" smtClean="0">
                <a:latin typeface="+mj-lt"/>
              </a:rPr>
              <a:t> is unequal treatment or outcomes when comparing children of color to non-minority children. </a:t>
            </a:r>
          </a:p>
          <a:p>
            <a:pPr>
              <a:buNone/>
            </a:pPr>
            <a:r>
              <a:rPr lang="en-US" sz="2400" i="1" dirty="0" smtClean="0">
                <a:latin typeface="+mj-lt"/>
              </a:rPr>
              <a:t>For example, if Hispanic children are less likely to achieve permanency than white children then there are disparate outcomes by race/ethnicity.</a:t>
            </a:r>
            <a:endParaRPr lang="en-US" sz="2400" b="1" i="1" u="sng" dirty="0" smtClean="0">
              <a:latin typeface="+mj-lt"/>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 How do Mason County Children Enter the Child Welfare System?</a:t>
            </a:r>
            <a:endParaRPr lang="en-US" dirty="0"/>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n-US" i="1" dirty="0" smtClean="0"/>
              <a:t>Indicated reports FY 2010</a:t>
            </a:r>
          </a:p>
          <a:p>
            <a:pPr>
              <a:buNone/>
            </a:pPr>
            <a:r>
              <a:rPr lang="en-US" u="sng" dirty="0" smtClean="0">
                <a:latin typeface="+mj-lt"/>
              </a:rPr>
              <a:t>Source			Number 	Percent of total </a:t>
            </a:r>
            <a:r>
              <a:rPr lang="en-US" dirty="0" smtClean="0">
                <a:latin typeface="+mj-lt"/>
              </a:rPr>
              <a:t>	</a:t>
            </a:r>
          </a:p>
          <a:p>
            <a:pPr>
              <a:buNone/>
              <a:tabLst>
                <a:tab pos="3433763" algn="r"/>
                <a:tab pos="5659438" algn="r"/>
              </a:tabLst>
            </a:pPr>
            <a:r>
              <a:rPr lang="en-US" dirty="0" smtClean="0">
                <a:latin typeface="+mj-lt"/>
              </a:rPr>
              <a:t>Law enforcement           	21	30%	</a:t>
            </a:r>
          </a:p>
          <a:p>
            <a:pPr>
              <a:buNone/>
              <a:tabLst>
                <a:tab pos="3433763" algn="r"/>
                <a:tab pos="5659438" algn="r"/>
              </a:tabLst>
            </a:pPr>
            <a:r>
              <a:rPr lang="en-US" dirty="0" smtClean="0">
                <a:latin typeface="+mj-lt"/>
              </a:rPr>
              <a:t>School personnel	16	23%</a:t>
            </a:r>
          </a:p>
          <a:p>
            <a:pPr>
              <a:buNone/>
              <a:tabLst>
                <a:tab pos="3433763" algn="r"/>
                <a:tab pos="5659438" algn="r"/>
              </a:tabLst>
            </a:pPr>
            <a:r>
              <a:rPr lang="en-US" dirty="0" smtClean="0">
                <a:latin typeface="+mj-lt"/>
              </a:rPr>
              <a:t>Medical	8	12%</a:t>
            </a:r>
          </a:p>
          <a:p>
            <a:pPr>
              <a:buNone/>
              <a:tabLst>
                <a:tab pos="3433763" algn="r"/>
                <a:tab pos="5659438" algn="r"/>
              </a:tabLst>
            </a:pPr>
            <a:r>
              <a:rPr lang="en-US" dirty="0" smtClean="0">
                <a:latin typeface="+mj-lt"/>
              </a:rPr>
              <a:t>“Other”	8	12%</a:t>
            </a:r>
          </a:p>
          <a:p>
            <a:pPr>
              <a:buNone/>
              <a:tabLst>
                <a:tab pos="3433763" algn="r"/>
                <a:tab pos="5659438" algn="r"/>
              </a:tabLst>
            </a:pPr>
            <a:r>
              <a:rPr lang="en-US" dirty="0" smtClean="0">
                <a:latin typeface="+mj-lt"/>
              </a:rPr>
              <a:t>Relative/neighbor	8	12%</a:t>
            </a:r>
          </a:p>
          <a:p>
            <a:pPr>
              <a:buNone/>
              <a:tabLst>
                <a:tab pos="3433763" algn="r"/>
                <a:tab pos="5659438" algn="r"/>
              </a:tabLst>
            </a:pPr>
            <a:r>
              <a:rPr lang="en-US" dirty="0" smtClean="0">
                <a:latin typeface="+mj-lt"/>
              </a:rPr>
              <a:t>Social services	 7	10%</a:t>
            </a:r>
          </a:p>
          <a:p>
            <a:pPr>
              <a:buNone/>
              <a:tabLst>
                <a:tab pos="3433763" algn="r"/>
                <a:tab pos="5659438" algn="r"/>
              </a:tabLst>
            </a:pPr>
            <a:r>
              <a:rPr lang="en-US" dirty="0" smtClean="0">
                <a:latin typeface="+mj-lt"/>
              </a:rPr>
              <a:t>DCFS personnel	 1	1%</a:t>
            </a:r>
          </a:p>
          <a:p>
            <a:pPr>
              <a:buNone/>
              <a:tabLst>
                <a:tab pos="3433763" algn="r"/>
                <a:tab pos="5659438" algn="r"/>
              </a:tabLst>
            </a:pPr>
            <a:r>
              <a:rPr lang="en-US" dirty="0" smtClean="0">
                <a:latin typeface="+mj-lt"/>
              </a:rPr>
              <a:t>Child care centers	</a:t>
            </a:r>
            <a:r>
              <a:rPr lang="en-US" u="sng" dirty="0" smtClean="0">
                <a:latin typeface="+mj-lt"/>
              </a:rPr>
              <a:t>   0</a:t>
            </a:r>
            <a:r>
              <a:rPr lang="en-US" dirty="0" smtClean="0">
                <a:latin typeface="+mj-lt"/>
              </a:rPr>
              <a:t>	      </a:t>
            </a:r>
            <a:r>
              <a:rPr lang="en-US" u="sng" dirty="0" smtClean="0">
                <a:latin typeface="+mj-lt"/>
              </a:rPr>
              <a:t>     0%</a:t>
            </a:r>
          </a:p>
          <a:p>
            <a:pPr>
              <a:buNone/>
              <a:tabLst>
                <a:tab pos="3433763" algn="r"/>
                <a:tab pos="5659438" algn="r"/>
              </a:tabLst>
            </a:pPr>
            <a:r>
              <a:rPr lang="en-US" sz="1600" i="1" dirty="0" smtClean="0">
                <a:latin typeface="+mj-lt"/>
              </a:rPr>
              <a:t>		</a:t>
            </a:r>
            <a:r>
              <a:rPr lang="en-US" dirty="0" smtClean="0">
                <a:latin typeface="+mj-lt"/>
              </a:rPr>
              <a:t>69	100%</a:t>
            </a:r>
            <a:endParaRPr lang="en-US" i="1" dirty="0" smtClean="0">
              <a:latin typeface="+mj-lt"/>
            </a:endParaRPr>
          </a:p>
          <a:p>
            <a:pPr>
              <a:buNone/>
            </a:pPr>
            <a:r>
              <a:rPr lang="en-US" sz="2000" i="1" dirty="0" smtClean="0"/>
              <a:t>Source: DCFS QA FY 2010</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solidFill>
            <a:schemeClr val="accent1"/>
          </a:solidFill>
        </p:spPr>
        <p:txBody>
          <a:bodyPr>
            <a:normAutofit fontScale="90000"/>
          </a:bodyPr>
          <a:lstStyle/>
          <a:p>
            <a:r>
              <a:rPr lang="en-US" sz="3600" dirty="0" smtClean="0">
                <a:solidFill>
                  <a:schemeClr val="bg1"/>
                </a:solidFill>
              </a:rPr>
              <a:t>Is There </a:t>
            </a:r>
            <a:r>
              <a:rPr lang="en-US" sz="3600" dirty="0" err="1" smtClean="0">
                <a:solidFill>
                  <a:schemeClr val="bg1"/>
                </a:solidFill>
              </a:rPr>
              <a:t>Disproportionality</a:t>
            </a:r>
            <a:r>
              <a:rPr lang="en-US" sz="3600" dirty="0" smtClean="0">
                <a:solidFill>
                  <a:schemeClr val="bg1"/>
                </a:solidFill>
              </a:rPr>
              <a:t> in Logan County?</a:t>
            </a:r>
            <a:endParaRPr lang="en-US" sz="3600"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3" name="Content Placeholder 2"/>
          <p:cNvSpPr>
            <a:spLocks noGrp="1"/>
          </p:cNvSpPr>
          <p:nvPr>
            <p:ph sz="quarter" idx="1"/>
          </p:nvPr>
        </p:nvSpPr>
        <p:spPr/>
        <p:txBody>
          <a:bodyPr>
            <a:normAutofit fontScale="62500" lnSpcReduction="20000"/>
          </a:bodyPr>
          <a:lstStyle/>
          <a:p>
            <a:pPr>
              <a:buNone/>
            </a:pPr>
            <a:r>
              <a:rPr lang="en-US" sz="3100" b="1" dirty="0" smtClean="0">
                <a:solidFill>
                  <a:srgbClr val="FF0000"/>
                </a:solidFill>
                <a:latin typeface="+mj-lt"/>
              </a:rPr>
              <a:t>YES.  </a:t>
            </a:r>
            <a:r>
              <a:rPr lang="en-US" sz="3100" dirty="0" smtClean="0">
                <a:latin typeface="+mj-lt"/>
              </a:rPr>
              <a:t>African American children continue to be </a:t>
            </a:r>
            <a:r>
              <a:rPr lang="en-US" sz="3100" i="1" dirty="0" smtClean="0">
                <a:latin typeface="+mj-lt"/>
              </a:rPr>
              <a:t>overrepresented </a:t>
            </a:r>
            <a:r>
              <a:rPr lang="en-US" sz="3100" dirty="0" smtClean="0">
                <a:latin typeface="+mj-lt"/>
              </a:rPr>
              <a:t>among children in care in our County, but the numbers are so small conclusions should be drawn with caution.</a:t>
            </a:r>
            <a:endParaRPr lang="en-US" sz="3100" dirty="0" smtClean="0">
              <a:solidFill>
                <a:schemeClr val="accent1"/>
              </a:solidFill>
              <a:latin typeface="+mj-lt"/>
            </a:endParaRPr>
          </a:p>
          <a:p>
            <a:pPr>
              <a:buNone/>
            </a:pPr>
            <a:endParaRPr lang="en-US" sz="3100" dirty="0" smtClean="0">
              <a:latin typeface="+mj-lt"/>
            </a:endParaRPr>
          </a:p>
          <a:p>
            <a:pPr>
              <a:buNone/>
            </a:pPr>
            <a:r>
              <a:rPr lang="en-US" sz="3100" dirty="0" smtClean="0">
                <a:latin typeface="+mj-lt"/>
              </a:rPr>
              <a:t>4% of the child population is African American, compared to 7% of those in care. </a:t>
            </a:r>
          </a:p>
          <a:p>
            <a:pPr>
              <a:buNone/>
            </a:pPr>
            <a:endParaRPr lang="en-US" sz="3100" dirty="0" smtClean="0">
              <a:latin typeface="+mj-lt"/>
            </a:endParaRPr>
          </a:p>
          <a:p>
            <a:pPr>
              <a:buNone/>
            </a:pPr>
            <a:r>
              <a:rPr lang="en-US" sz="3100" dirty="0" smtClean="0">
                <a:latin typeface="+mj-lt"/>
              </a:rPr>
              <a:t>92% of the child population is White, compared to 92% of those in care.</a:t>
            </a:r>
          </a:p>
          <a:p>
            <a:pPr>
              <a:buNone/>
            </a:pPr>
            <a:endParaRPr lang="en-US" sz="3100" dirty="0" smtClean="0">
              <a:latin typeface="+mj-lt"/>
            </a:endParaRPr>
          </a:p>
          <a:p>
            <a:pPr>
              <a:buNone/>
            </a:pPr>
            <a:r>
              <a:rPr lang="en-US" sz="3100" dirty="0" smtClean="0">
                <a:latin typeface="+mj-lt"/>
              </a:rPr>
              <a:t>4% of the child population is Hispanic, compared to 1% in care.</a:t>
            </a:r>
            <a:endParaRPr lang="en-US" sz="3100" dirty="0" smtClean="0">
              <a:solidFill>
                <a:srgbClr val="00B050"/>
              </a:solidFill>
              <a:latin typeface="+mj-lt"/>
            </a:endParaRPr>
          </a:p>
          <a:p>
            <a:pPr>
              <a:buNone/>
            </a:pPr>
            <a:endParaRPr lang="en-US" sz="3100" dirty="0" smtClean="0">
              <a:solidFill>
                <a:srgbClr val="00B050"/>
              </a:solidFill>
              <a:latin typeface="+mj-lt"/>
            </a:endParaRPr>
          </a:p>
          <a:p>
            <a:pPr>
              <a:buNone/>
            </a:pPr>
            <a:endParaRPr lang="en-US" sz="2100" dirty="0" smtClean="0"/>
          </a:p>
          <a:p>
            <a:pPr>
              <a:buNone/>
            </a:pPr>
            <a:endParaRPr lang="en-US" sz="2100" dirty="0" smtClean="0"/>
          </a:p>
          <a:p>
            <a:pPr>
              <a:buNone/>
            </a:pPr>
            <a:r>
              <a:rPr lang="en-US" sz="3000" i="1" dirty="0" smtClean="0"/>
              <a:t>Source: 2009 population data come from CFRC, 2010 placement data from QA</a:t>
            </a:r>
            <a:endParaRPr lang="en-US" sz="3000" dirty="0" smtClean="0"/>
          </a:p>
          <a:p>
            <a:pPr>
              <a:buNone/>
            </a:pP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14400" y="5638800"/>
            <a:ext cx="3962400" cy="990600"/>
          </a:xfrm>
        </p:spPr>
        <p:txBody>
          <a:bodyPr/>
          <a:lstStyle/>
          <a:p>
            <a:r>
              <a:rPr lang="en-US" smtClean="0"/>
              <a:t>Logan, Mason and Menard Counties</a:t>
            </a:r>
            <a:endParaRPr lang="en-US" dirty="0"/>
          </a:p>
        </p:txBody>
      </p:sp>
      <p:sp>
        <p:nvSpPr>
          <p:cNvPr id="4" name="TextBox 3"/>
          <p:cNvSpPr txBox="1"/>
          <p:nvPr/>
        </p:nvSpPr>
        <p:spPr>
          <a:xfrm>
            <a:off x="1143000" y="457200"/>
            <a:ext cx="7010400" cy="707886"/>
          </a:xfrm>
          <a:prstGeom prst="rect">
            <a:avLst/>
          </a:prstGeom>
          <a:solidFill>
            <a:schemeClr val="accent1"/>
          </a:solidFill>
        </p:spPr>
        <p:txBody>
          <a:bodyPr wrap="square" rtlCol="0">
            <a:spAutoFit/>
          </a:bodyPr>
          <a:lstStyle/>
          <a:p>
            <a:r>
              <a:rPr lang="en-US" sz="4000" dirty="0" err="1" smtClean="0">
                <a:solidFill>
                  <a:schemeClr val="bg1"/>
                </a:solidFill>
                <a:latin typeface="+mj-lt"/>
              </a:rPr>
              <a:t>Disproportionality</a:t>
            </a:r>
            <a:endParaRPr lang="en-US" sz="4000" dirty="0">
              <a:solidFill>
                <a:schemeClr val="bg1"/>
              </a:solidFill>
              <a:latin typeface="+mj-lt"/>
            </a:endParaRPr>
          </a:p>
        </p:txBody>
      </p:sp>
      <p:graphicFrame>
        <p:nvGraphicFramePr>
          <p:cNvPr id="5" name="Chart 4"/>
          <p:cNvGraphicFramePr/>
          <p:nvPr/>
        </p:nvGraphicFramePr>
        <p:xfrm>
          <a:off x="1524000" y="1219200"/>
          <a:ext cx="6324600" cy="47147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Logan, Mason and Menard Counties</a:t>
            </a:r>
            <a:endParaRPr lang="en-US"/>
          </a:p>
        </p:txBody>
      </p:sp>
      <p:sp>
        <p:nvSpPr>
          <p:cNvPr id="4" name="Rectangle 3"/>
          <p:cNvSpPr/>
          <p:nvPr/>
        </p:nvSpPr>
        <p:spPr>
          <a:xfrm>
            <a:off x="762000" y="609600"/>
            <a:ext cx="7010400" cy="707886"/>
          </a:xfrm>
          <a:prstGeom prst="rect">
            <a:avLst/>
          </a:prstGeom>
          <a:solidFill>
            <a:schemeClr val="accent1"/>
          </a:solidFill>
        </p:spPr>
        <p:txBody>
          <a:bodyPr wrap="square">
            <a:spAutoFit/>
          </a:bodyPr>
          <a:lstStyle/>
          <a:p>
            <a:r>
              <a:rPr lang="en-US" sz="4000" dirty="0" err="1" smtClean="0">
                <a:solidFill>
                  <a:schemeClr val="bg1"/>
                </a:solidFill>
                <a:latin typeface="+mj-lt"/>
              </a:rPr>
              <a:t>Disproportionality</a:t>
            </a:r>
            <a:r>
              <a:rPr lang="en-US" sz="4000" dirty="0" smtClean="0">
                <a:solidFill>
                  <a:schemeClr val="bg1"/>
                </a:solidFill>
                <a:latin typeface="+mj-lt"/>
              </a:rPr>
              <a:t> Over Time</a:t>
            </a:r>
            <a:endParaRPr lang="en-US" sz="4000" dirty="0">
              <a:solidFill>
                <a:schemeClr val="bg1"/>
              </a:solidFill>
              <a:latin typeface="+mj-lt"/>
            </a:endParaRPr>
          </a:p>
        </p:txBody>
      </p:sp>
      <p:graphicFrame>
        <p:nvGraphicFramePr>
          <p:cNvPr id="5" name="Chart 4"/>
          <p:cNvGraphicFramePr/>
          <p:nvPr/>
        </p:nvGraphicFramePr>
        <p:xfrm>
          <a:off x="1066800" y="1295400"/>
          <a:ext cx="6553200" cy="48851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Logan, Mason and Menard Counties</a:t>
            </a:r>
            <a:endParaRPr lang="en-US"/>
          </a:p>
        </p:txBody>
      </p:sp>
      <p:sp>
        <p:nvSpPr>
          <p:cNvPr id="3" name="Title 1"/>
          <p:cNvSpPr txBox="1">
            <a:spLocks/>
          </p:cNvSpPr>
          <p:nvPr/>
        </p:nvSpPr>
        <p:spPr>
          <a:xfrm>
            <a:off x="914400" y="381000"/>
            <a:ext cx="7772400" cy="1143000"/>
          </a:xfrm>
          <a:prstGeom prst="rect">
            <a:avLst/>
          </a:prstGeom>
          <a:solidFill>
            <a:schemeClr val="accent1"/>
          </a:solidFill>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mj-lt"/>
                <a:ea typeface="+mj-ea"/>
                <a:cs typeface="+mj-cs"/>
              </a:rPr>
              <a:t>Are There Differences</a:t>
            </a:r>
            <a:r>
              <a:rPr kumimoji="0" lang="en-US" sz="4000" b="0" i="0" u="none" strike="noStrike" kern="1200" cap="none" spc="0" normalizeH="0" noProof="0" dirty="0" smtClean="0">
                <a:ln>
                  <a:noFill/>
                </a:ln>
                <a:solidFill>
                  <a:schemeClr val="bg1"/>
                </a:solidFill>
                <a:effectLst/>
                <a:uLnTx/>
                <a:uFillTx/>
                <a:latin typeface="+mj-lt"/>
                <a:ea typeface="+mj-ea"/>
                <a:cs typeface="+mj-cs"/>
              </a:rPr>
              <a:t> in </a:t>
            </a:r>
            <a:r>
              <a:rPr kumimoji="0" lang="en-US" sz="4000" b="0" i="0" u="none" strike="noStrike" kern="1200" cap="none" spc="0" normalizeH="0" baseline="0" noProof="0" dirty="0" smtClean="0">
                <a:ln>
                  <a:noFill/>
                </a:ln>
                <a:solidFill>
                  <a:schemeClr val="bg1"/>
                </a:solidFill>
                <a:effectLst/>
                <a:uLnTx/>
                <a:uFillTx/>
                <a:latin typeface="+mj-lt"/>
                <a:ea typeface="+mj-ea"/>
                <a:cs typeface="+mj-cs"/>
              </a:rPr>
              <a:t>Permanency Goals by Race?* </a:t>
            </a:r>
            <a:endParaRPr kumimoji="0" lang="en-US" sz="4000" b="0" i="0" u="none" strike="noStrike" kern="1200" cap="none" spc="0" normalizeH="0" baseline="0" noProof="0" dirty="0">
              <a:ln>
                <a:noFill/>
              </a:ln>
              <a:solidFill>
                <a:schemeClr val="bg1"/>
              </a:solidFill>
              <a:effectLst/>
              <a:uLnTx/>
              <a:uFillTx/>
              <a:latin typeface="+mj-lt"/>
              <a:ea typeface="+mj-ea"/>
              <a:cs typeface="+mj-cs"/>
            </a:endParaRPr>
          </a:p>
        </p:txBody>
      </p:sp>
      <p:sp>
        <p:nvSpPr>
          <p:cNvPr id="4" name="Content Placeholder 2"/>
          <p:cNvSpPr txBox="1">
            <a:spLocks/>
          </p:cNvSpPr>
          <p:nvPr/>
        </p:nvSpPr>
        <p:spPr>
          <a:xfrm>
            <a:off x="914400" y="1447800"/>
            <a:ext cx="7772400" cy="4800600"/>
          </a:xfrm>
          <a:prstGeom prst="rect">
            <a:avLst/>
          </a:prstGeom>
        </p:spPr>
        <p:txBody>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000" b="1" noProof="0" dirty="0" smtClean="0">
                <a:solidFill>
                  <a:srgbClr val="FF0000"/>
                </a:solidFill>
                <a:latin typeface="+mj-lt"/>
              </a:rPr>
              <a:t>YES </a:t>
            </a:r>
            <a:r>
              <a:rPr lang="en-US" sz="2600" noProof="0" dirty="0" smtClean="0">
                <a:solidFill>
                  <a:srgbClr val="00B050"/>
                </a:solidFill>
              </a:rPr>
              <a:t>	</a:t>
            </a:r>
          </a:p>
          <a:p>
            <a:pPr marL="274320" marR="0" lvl="0" indent="-274320" algn="l" defTabSz="914400" rtl="0" eaLnBrk="1" fontAlgn="auto" latinLnBrk="0" hangingPunct="1">
              <a:lnSpc>
                <a:spcPct val="100000"/>
              </a:lnSpc>
              <a:spcAft>
                <a:spcPts val="0"/>
              </a:spcAft>
              <a:buClr>
                <a:schemeClr val="accent1"/>
              </a:buClr>
              <a:buSzPct val="85000"/>
              <a:buFont typeface="Wingdings 2"/>
              <a:buNone/>
              <a:tabLst/>
              <a:defRPr/>
            </a:pPr>
            <a:r>
              <a:rPr lang="en-US" sz="2600" dirty="0" smtClean="0">
                <a:latin typeface="+mj-lt"/>
              </a:rPr>
              <a:t>				</a:t>
            </a:r>
            <a:r>
              <a:rPr lang="en-US" sz="2000" u="sng" noProof="0" dirty="0" smtClean="0">
                <a:latin typeface="+mj-lt"/>
              </a:rPr>
              <a:t>African </a:t>
            </a:r>
            <a:r>
              <a:rPr lang="en-US" sz="2000" u="sng" dirty="0" smtClean="0">
                <a:latin typeface="+mj-lt"/>
              </a:rPr>
              <a:t>American</a:t>
            </a:r>
            <a:r>
              <a:rPr lang="en-US" sz="2000" dirty="0" smtClean="0">
                <a:latin typeface="+mj-lt"/>
              </a:rPr>
              <a:t>	           </a:t>
            </a:r>
            <a:r>
              <a:rPr lang="en-US" sz="2000" u="sng" dirty="0" smtClean="0">
                <a:latin typeface="+mj-lt"/>
              </a:rPr>
              <a:t>       White   </a:t>
            </a:r>
            <a:r>
              <a:rPr lang="en-US" sz="200" u="sng" dirty="0" smtClean="0">
                <a:latin typeface="+mj-lt"/>
              </a:rPr>
              <a:t>.</a:t>
            </a:r>
            <a:r>
              <a:rPr lang="en-US" sz="2000" u="sng" dirty="0" smtClean="0">
                <a:latin typeface="+mj-lt"/>
              </a:rPr>
              <a:t>   </a:t>
            </a:r>
            <a:endParaRPr lang="en-US" sz="2000" u="sng" noProof="0" dirty="0" smtClean="0">
              <a:latin typeface="+mj-lt"/>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311525" algn="r"/>
                <a:tab pos="4287838" algn="r"/>
                <a:tab pos="5486400" algn="r"/>
                <a:tab pos="6461125" algn="r"/>
              </a:tabLst>
              <a:defRPr/>
            </a:pPr>
            <a:r>
              <a:rPr lang="en-US" sz="2000" noProof="0" dirty="0" smtClean="0">
                <a:latin typeface="+mj-lt"/>
              </a:rPr>
              <a:t>Reunification	2	40%	47	59%</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311525" algn="r"/>
                <a:tab pos="4287838" algn="r"/>
                <a:tab pos="5486400" algn="r"/>
                <a:tab pos="6461125" algn="r"/>
              </a:tabLst>
              <a:defRPr/>
            </a:pPr>
            <a:r>
              <a:rPr kumimoji="0" lang="en-US" sz="2000" b="0" u="none" strike="noStrike" kern="1200" cap="none" spc="0" normalizeH="0" baseline="0" dirty="0" smtClean="0">
                <a:ln>
                  <a:noFill/>
                </a:ln>
                <a:effectLst/>
                <a:uLnTx/>
                <a:uFillTx/>
                <a:latin typeface="+mj-lt"/>
                <a:ea typeface="+mn-ea"/>
                <a:cs typeface="+mn-cs"/>
              </a:rPr>
              <a:t>Adoption	2	40</a:t>
            </a:r>
            <a:r>
              <a:rPr kumimoji="0" lang="en-US" sz="2000" b="0" u="none" strike="noStrike" kern="1200" cap="none" spc="0" normalizeH="0" dirty="0" smtClean="0">
                <a:ln>
                  <a:noFill/>
                </a:ln>
                <a:effectLst/>
                <a:uLnTx/>
                <a:uFillTx/>
                <a:latin typeface="+mj-lt"/>
                <a:ea typeface="+mn-ea"/>
                <a:cs typeface="+mn-cs"/>
              </a:rPr>
              <a:t>%	22	28%</a:t>
            </a:r>
            <a:endParaRPr kumimoji="0" lang="en-US" sz="2000" b="0" u="none" strike="noStrike" kern="1200" cap="none" spc="0" normalizeH="0" baseline="0" dirty="0" smtClean="0">
              <a:ln>
                <a:noFill/>
              </a:ln>
              <a:effectLst/>
              <a:uLnTx/>
              <a:uFillTx/>
              <a:latin typeface="+mj-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311525" algn="r"/>
                <a:tab pos="4287838" algn="r"/>
                <a:tab pos="5486400" algn="r"/>
                <a:tab pos="6461125" algn="r"/>
              </a:tabLst>
              <a:defRPr/>
            </a:pPr>
            <a:r>
              <a:rPr lang="en-US" sz="2000" noProof="0" dirty="0" smtClean="0">
                <a:latin typeface="+mj-lt"/>
              </a:rPr>
              <a:t>Guardianship	 0	0%	1	1%</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311525" algn="r"/>
                <a:tab pos="4287838" algn="r"/>
                <a:tab pos="5486400" algn="r"/>
                <a:tab pos="6461125" algn="r"/>
              </a:tabLst>
              <a:defRPr/>
            </a:pPr>
            <a:r>
              <a:rPr kumimoji="0" lang="en-US" sz="2000" b="0" u="none" strike="noStrike" kern="1200" cap="none" spc="0" normalizeH="0" baseline="0" dirty="0" smtClean="0">
                <a:ln>
                  <a:noFill/>
                </a:ln>
                <a:effectLst/>
                <a:uLnTx/>
                <a:uFillTx/>
                <a:latin typeface="+mj-lt"/>
                <a:ea typeface="+mn-ea"/>
                <a:cs typeface="+mn-cs"/>
              </a:rPr>
              <a:t>Independence	</a:t>
            </a:r>
            <a:r>
              <a:rPr kumimoji="0" lang="en-US" sz="2000" b="0" u="sng" strike="noStrike" kern="1200" cap="none" spc="0" normalizeH="0" baseline="0" dirty="0" smtClean="0">
                <a:ln>
                  <a:noFill/>
                </a:ln>
                <a:effectLst/>
                <a:uLnTx/>
                <a:uFillTx/>
                <a:latin typeface="+mj-lt"/>
                <a:ea typeface="+mn-ea"/>
                <a:cs typeface="+mn-cs"/>
              </a:rPr>
              <a:t> 1</a:t>
            </a:r>
            <a:r>
              <a:rPr kumimoji="0" lang="en-US" sz="2000" b="0" strike="noStrike" kern="1200" cap="none" spc="0" normalizeH="0" baseline="0" dirty="0" smtClean="0">
                <a:ln>
                  <a:noFill/>
                </a:ln>
                <a:effectLst/>
                <a:uLnTx/>
                <a:uFillTx/>
                <a:latin typeface="+mj-lt"/>
                <a:ea typeface="+mn-ea"/>
                <a:cs typeface="+mn-cs"/>
              </a:rPr>
              <a:t>	</a:t>
            </a:r>
            <a:r>
              <a:rPr kumimoji="0" lang="en-US" sz="2000" b="0" u="sng" strike="noStrike" kern="1200" cap="none" spc="0" normalizeH="0" baseline="0" dirty="0" smtClean="0">
                <a:ln>
                  <a:noFill/>
                </a:ln>
                <a:effectLst/>
                <a:uLnTx/>
                <a:uFillTx/>
                <a:latin typeface="+mj-lt"/>
                <a:ea typeface="+mn-ea"/>
                <a:cs typeface="+mn-cs"/>
              </a:rPr>
              <a:t>20%</a:t>
            </a:r>
            <a:r>
              <a:rPr kumimoji="0" lang="en-US" sz="2000" b="0" u="none" strike="noStrike" kern="1200" cap="none" spc="0" normalizeH="0" baseline="0" dirty="0" smtClean="0">
                <a:ln>
                  <a:noFill/>
                </a:ln>
                <a:effectLst/>
                <a:uLnTx/>
                <a:uFillTx/>
                <a:latin typeface="+mj-lt"/>
                <a:ea typeface="+mn-ea"/>
                <a:cs typeface="+mn-cs"/>
              </a:rPr>
              <a:t>	</a:t>
            </a:r>
            <a:r>
              <a:rPr kumimoji="0" lang="en-US" sz="2000" b="0" u="sng" strike="noStrike" kern="1200" cap="none" spc="0" normalizeH="0" baseline="0" dirty="0" smtClean="0">
                <a:ln>
                  <a:noFill/>
                </a:ln>
                <a:effectLst/>
                <a:uLnTx/>
                <a:uFillTx/>
                <a:latin typeface="+mj-lt"/>
                <a:ea typeface="+mn-ea"/>
                <a:cs typeface="+mn-cs"/>
              </a:rPr>
              <a:t>9</a:t>
            </a:r>
            <a:r>
              <a:rPr kumimoji="0" lang="en-US" sz="2000" b="0" u="none" strike="noStrike" kern="1200" cap="none" spc="0" normalizeH="0" baseline="0" dirty="0" smtClean="0">
                <a:ln>
                  <a:noFill/>
                </a:ln>
                <a:effectLst/>
                <a:uLnTx/>
                <a:uFillTx/>
                <a:latin typeface="+mj-lt"/>
                <a:ea typeface="+mn-ea"/>
                <a:cs typeface="+mn-cs"/>
              </a:rPr>
              <a:t>	</a:t>
            </a:r>
            <a:r>
              <a:rPr kumimoji="0" lang="en-US" sz="2000" b="0" u="sng" strike="noStrike" kern="1200" cap="none" spc="0" normalizeH="0" baseline="0" dirty="0" smtClean="0">
                <a:ln>
                  <a:noFill/>
                </a:ln>
                <a:effectLst/>
                <a:uLnTx/>
                <a:uFillTx/>
                <a:latin typeface="+mj-lt"/>
                <a:ea typeface="+mn-ea"/>
                <a:cs typeface="+mn-cs"/>
              </a:rPr>
              <a:t>11%</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tab pos="3311525" algn="r"/>
                <a:tab pos="4287838" algn="r"/>
                <a:tab pos="5486400" algn="r"/>
                <a:tab pos="6461125" algn="r"/>
              </a:tabLst>
              <a:defRPr/>
            </a:pPr>
            <a:r>
              <a:rPr lang="en-US" sz="2000" dirty="0" smtClean="0">
                <a:latin typeface="+mj-lt"/>
              </a:rPr>
              <a:t>		5	100%	79	100%</a:t>
            </a:r>
            <a:endParaRPr kumimoji="0" lang="en-US" sz="2000" b="0" i="1" u="none" strike="noStrike" kern="1200" cap="none" spc="0" normalizeH="0" baseline="0" dirty="0" smtClean="0">
              <a:ln>
                <a:noFill/>
              </a:ln>
              <a:solidFill>
                <a:srgbClr val="00B050"/>
              </a:solidFill>
              <a:effectLst/>
              <a:uLnTx/>
              <a:uFillTx/>
              <a:latin typeface="+mj-lt"/>
              <a:ea typeface="+mn-ea"/>
              <a:cs typeface="+mn-cs"/>
            </a:endParaRPr>
          </a:p>
          <a:p>
            <a:pPr marL="274320" lvl="0" indent="-274320">
              <a:spcBef>
                <a:spcPts val="580"/>
              </a:spcBef>
              <a:buClr>
                <a:schemeClr val="accent1"/>
              </a:buClr>
              <a:buSzPct val="85000"/>
              <a:defRPr/>
            </a:pPr>
            <a:r>
              <a:rPr lang="en-US" sz="2400" dirty="0" smtClean="0">
                <a:latin typeface="+mj-lt"/>
              </a:rPr>
              <a:t>While goals differ, the meaning of this difference is hard to judge because the numbers of African American children in care is so small.</a:t>
            </a:r>
          </a:p>
          <a:p>
            <a:pPr marL="274320" lvl="0" indent="-274320">
              <a:spcBef>
                <a:spcPts val="580"/>
              </a:spcBef>
              <a:buClr>
                <a:schemeClr val="accent1"/>
              </a:buClr>
              <a:buSzPct val="85000"/>
              <a:defRPr/>
            </a:pPr>
            <a:r>
              <a:rPr lang="en-US" sz="1400" dirty="0" smtClean="0"/>
              <a:t>*This table excludes children for whom permanency goals were missing or coded as “other”.</a:t>
            </a:r>
          </a:p>
          <a:p>
            <a:pPr marL="274320" indent="-274320">
              <a:spcBef>
                <a:spcPts val="580"/>
              </a:spcBef>
              <a:buClr>
                <a:schemeClr val="accent1"/>
              </a:buClr>
              <a:buSzPct val="85000"/>
              <a:defRPr/>
            </a:pPr>
            <a:r>
              <a:rPr lang="en-US" sz="2000" i="1" dirty="0" smtClean="0"/>
              <a:t>Source: DCFS QA FY 2010</a:t>
            </a:r>
          </a:p>
          <a:p>
            <a:pPr marL="274320" indent="-274320">
              <a:spcBef>
                <a:spcPts val="580"/>
              </a:spcBef>
              <a:buClr>
                <a:schemeClr val="accent1"/>
              </a:buClr>
              <a:buSzPct val="85000"/>
              <a:defRPr/>
            </a:pPr>
            <a:endParaRPr lang="en-US" sz="1400" dirty="0" smtClean="0">
              <a:latin typeface="+mj-lt"/>
            </a:endParaRPr>
          </a:p>
          <a:p>
            <a:pPr marL="274320" indent="-274320">
              <a:spcBef>
                <a:spcPts val="580"/>
              </a:spcBef>
              <a:buClr>
                <a:schemeClr val="accent1"/>
              </a:buClr>
              <a:buSzPct val="85000"/>
              <a:defRPr/>
            </a:pPr>
            <a:endParaRPr lang="en-US" sz="1400" dirty="0" smtClean="0">
              <a:latin typeface="+mj-lt"/>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u="none" strike="noStrike" kern="1200" cap="none" spc="0" normalizeH="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u="none" strike="noStrike" kern="1200" cap="none" spc="0" normalizeH="0" baseline="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en-US" sz="2600"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Is There Disparity in Permanency Achievement?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524000"/>
            <a:ext cx="7772400" cy="4572000"/>
          </a:xfrm>
        </p:spPr>
        <p:txBody>
          <a:bodyPr>
            <a:normAutofit lnSpcReduction="10000"/>
          </a:bodyPr>
          <a:lstStyle/>
          <a:p>
            <a:pPr>
              <a:buNone/>
            </a:pPr>
            <a:r>
              <a:rPr lang="en-US" sz="2200" dirty="0" smtClean="0">
                <a:solidFill>
                  <a:srgbClr val="FF0000"/>
                </a:solidFill>
                <a:latin typeface="+mj-lt"/>
              </a:rPr>
              <a:t>Maybe – but conclusions are hard to draw from so few children.</a:t>
            </a:r>
          </a:p>
          <a:p>
            <a:pPr>
              <a:buNone/>
            </a:pPr>
            <a:endParaRPr lang="en-US" sz="2200" dirty="0" smtClean="0">
              <a:solidFill>
                <a:srgbClr val="FF0000"/>
              </a:solidFill>
              <a:latin typeface="+mj-lt"/>
            </a:endParaRPr>
          </a:p>
          <a:p>
            <a:pPr>
              <a:buNone/>
            </a:pPr>
            <a:r>
              <a:rPr lang="en-US" sz="2200" dirty="0" smtClean="0">
                <a:latin typeface="+mj-lt"/>
              </a:rPr>
              <a:t>In FY10, 1 African American child and 19 white children achieved permanency.  </a:t>
            </a:r>
          </a:p>
          <a:p>
            <a:pPr>
              <a:buNone/>
            </a:pPr>
            <a:endParaRPr lang="en-US" sz="2200" dirty="0" smtClean="0">
              <a:latin typeface="+mj-lt"/>
            </a:endParaRPr>
          </a:p>
          <a:p>
            <a:pPr>
              <a:buNone/>
            </a:pPr>
            <a:r>
              <a:rPr lang="en-US" sz="2200" dirty="0" smtClean="0">
                <a:latin typeface="+mj-lt"/>
              </a:rPr>
              <a:t>African American children were somewhat less likely to leave care overall than White children (African American 17% &amp; White 23%)</a:t>
            </a:r>
          </a:p>
          <a:p>
            <a:pPr>
              <a:buNone/>
            </a:pPr>
            <a:endParaRPr lang="en-US" sz="1800" i="1" dirty="0" smtClean="0"/>
          </a:p>
          <a:p>
            <a:pPr>
              <a:buNone/>
            </a:pPr>
            <a:endParaRPr lang="en-US" sz="1800" i="1" dirty="0" smtClean="0"/>
          </a:p>
          <a:p>
            <a:pPr>
              <a:buNone/>
            </a:pPr>
            <a:endParaRPr lang="en-US" sz="1800" i="1" dirty="0" smtClean="0"/>
          </a:p>
          <a:p>
            <a:pPr>
              <a:buNone/>
            </a:pPr>
            <a:endParaRPr lang="en-US" sz="1800" i="1" dirty="0" smtClean="0"/>
          </a:p>
          <a:p>
            <a:pPr>
              <a:buNone/>
            </a:pPr>
            <a:r>
              <a:rPr lang="en-US" sz="1800" i="1" dirty="0" smtClean="0"/>
              <a:t>Source: DCFS QA FY 2010</a:t>
            </a:r>
          </a:p>
          <a:p>
            <a:pPr>
              <a:buNone/>
            </a:pPr>
            <a:endParaRPr lang="en-US" sz="1800"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Is There Disparity in Permanency Achievement Over Time?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4" name="Chart 3"/>
          <p:cNvGraphicFramePr/>
          <p:nvPr/>
        </p:nvGraphicFramePr>
        <p:xfrm>
          <a:off x="1371600" y="1447800"/>
          <a:ext cx="6324600" cy="47147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Is There Disparity in Permanency Achievement Over Time?</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graphicFrame>
        <p:nvGraphicFramePr>
          <p:cNvPr id="4" name="Chart 3"/>
          <p:cNvGraphicFramePr/>
          <p:nvPr/>
        </p:nvGraphicFramePr>
        <p:xfrm>
          <a:off x="1371600" y="1447800"/>
          <a:ext cx="6296722" cy="46939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066800"/>
          </a:xfrm>
          <a:solidFill>
            <a:schemeClr val="accent1"/>
          </a:solidFill>
        </p:spPr>
        <p:txBody>
          <a:bodyPr>
            <a:noAutofit/>
          </a:bodyPr>
          <a:lstStyle/>
          <a:p>
            <a:r>
              <a:rPr lang="en-US" sz="3200" dirty="0" smtClean="0">
                <a:solidFill>
                  <a:schemeClr val="bg1"/>
                </a:solidFill>
              </a:rPr>
              <a:t>What is the “Bottom Line” on </a:t>
            </a:r>
            <a:r>
              <a:rPr lang="en-US" sz="3200" dirty="0" err="1" smtClean="0">
                <a:solidFill>
                  <a:schemeClr val="bg1"/>
                </a:solidFill>
              </a:rPr>
              <a:t>Disproportionality</a:t>
            </a:r>
            <a:r>
              <a:rPr lang="en-US" sz="3200" dirty="0" smtClean="0">
                <a:solidFill>
                  <a:schemeClr val="bg1"/>
                </a:solidFill>
              </a:rPr>
              <a:t> in Logan County?  </a:t>
            </a:r>
            <a:endParaRPr lang="en-US" sz="32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838200" y="1295400"/>
            <a:ext cx="7772400" cy="4953000"/>
          </a:xfrm>
        </p:spPr>
        <p:txBody>
          <a:bodyPr>
            <a:normAutofit fontScale="25000" lnSpcReduction="20000"/>
          </a:bodyPr>
          <a:lstStyle/>
          <a:p>
            <a:pPr marL="514350" indent="-514350">
              <a:buNone/>
            </a:pPr>
            <a:endParaRPr lang="en-US" sz="6800" u="sng" dirty="0" smtClean="0">
              <a:latin typeface="+mj-lt"/>
            </a:endParaRPr>
          </a:p>
          <a:p>
            <a:pPr marL="514350" indent="-514350">
              <a:buNone/>
            </a:pPr>
            <a:r>
              <a:rPr lang="en-US" sz="8000" u="sng" dirty="0" smtClean="0">
                <a:latin typeface="+mj-lt"/>
              </a:rPr>
              <a:t>Are African American children more likely to be </a:t>
            </a:r>
            <a:r>
              <a:rPr lang="en-US" sz="8000" b="1" i="1" u="sng" dirty="0" smtClean="0">
                <a:latin typeface="+mj-lt"/>
              </a:rPr>
              <a:t>reported</a:t>
            </a:r>
            <a:r>
              <a:rPr lang="en-US" sz="8000" u="sng" dirty="0" smtClean="0">
                <a:latin typeface="+mj-lt"/>
              </a:rPr>
              <a:t> as neglected / abused than White children in Logan County?</a:t>
            </a:r>
          </a:p>
          <a:p>
            <a:pPr marL="514350" indent="-514350">
              <a:buNone/>
            </a:pPr>
            <a:endParaRPr lang="en-US" sz="8000" b="1" u="sng" dirty="0" smtClean="0">
              <a:solidFill>
                <a:srgbClr val="00B050"/>
              </a:solidFill>
              <a:latin typeface="+mj-lt"/>
            </a:endParaRPr>
          </a:p>
          <a:p>
            <a:pPr marL="514350" indent="-514350">
              <a:buNone/>
            </a:pPr>
            <a:r>
              <a:rPr lang="en-US" sz="8000" b="1" dirty="0" smtClean="0">
                <a:solidFill>
                  <a:srgbClr val="FF0000"/>
                </a:solidFill>
                <a:latin typeface="+mj-lt"/>
              </a:rPr>
              <a:t>NO</a:t>
            </a:r>
          </a:p>
          <a:p>
            <a:pPr>
              <a:buNone/>
            </a:pPr>
            <a:r>
              <a:rPr lang="en-US" sz="8000" dirty="0" smtClean="0">
                <a:latin typeface="+mj-lt"/>
              </a:rPr>
              <a:t>Children in Logan County are reported at similar rates, with African American children reported at similar rates as their numbers in the population would predict.  </a:t>
            </a:r>
          </a:p>
          <a:p>
            <a:pPr>
              <a:buNone/>
            </a:pPr>
            <a:endParaRPr lang="en-US" sz="8000" dirty="0" smtClean="0">
              <a:solidFill>
                <a:srgbClr val="00B050"/>
              </a:solidFill>
              <a:latin typeface="+mj-lt"/>
            </a:endParaRPr>
          </a:p>
          <a:p>
            <a:pPr>
              <a:buNone/>
            </a:pPr>
            <a:r>
              <a:rPr lang="en-US" sz="8000" dirty="0" smtClean="0">
                <a:latin typeface="+mj-lt"/>
              </a:rPr>
              <a:t>In FY 10, AA children represented about 4% of the child population and 5% of the reported cases.</a:t>
            </a:r>
          </a:p>
          <a:p>
            <a:pPr>
              <a:buNone/>
            </a:pPr>
            <a:r>
              <a:rPr lang="en-US" sz="8000" dirty="0" smtClean="0">
                <a:solidFill>
                  <a:srgbClr val="00B050"/>
                </a:solidFill>
                <a:latin typeface="+mj-lt"/>
              </a:rPr>
              <a:t> </a:t>
            </a:r>
          </a:p>
          <a:p>
            <a:pPr>
              <a:buNone/>
            </a:pPr>
            <a:endParaRPr lang="en-US" sz="7200" i="1" dirty="0" smtClean="0"/>
          </a:p>
          <a:p>
            <a:pPr>
              <a:buNone/>
            </a:pPr>
            <a:endParaRPr lang="en-US" sz="7200" i="1" dirty="0" smtClean="0"/>
          </a:p>
          <a:p>
            <a:pPr>
              <a:buNone/>
            </a:pPr>
            <a:endParaRPr lang="en-US" sz="7200" i="1" dirty="0" smtClean="0"/>
          </a:p>
          <a:p>
            <a:pPr>
              <a:buNone/>
            </a:pPr>
            <a:r>
              <a:rPr lang="en-US" sz="7200" i="1" dirty="0" smtClean="0"/>
              <a:t>Source: DCFS QA FY 2010</a:t>
            </a:r>
            <a:endParaRPr lang="en-US" sz="7200" dirty="0" smtClean="0">
              <a:solidFill>
                <a:srgbClr val="FF0000"/>
              </a:solidFill>
            </a:endParaRPr>
          </a:p>
          <a:p>
            <a:pPr>
              <a:buNone/>
            </a:pPr>
            <a:endParaRPr lang="en-US" sz="6000" dirty="0" smtClean="0">
              <a:latin typeface="+mj-lt"/>
            </a:endParaRPr>
          </a:p>
          <a:p>
            <a:pPr>
              <a:buNone/>
            </a:pPr>
            <a:r>
              <a:rPr lang="en-US" sz="6000" dirty="0" smtClean="0">
                <a:latin typeface="+mj-l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066800"/>
          </a:xfrm>
          <a:solidFill>
            <a:schemeClr val="accent1"/>
          </a:solidFill>
        </p:spPr>
        <p:txBody>
          <a:bodyPr>
            <a:noAutofit/>
          </a:bodyPr>
          <a:lstStyle/>
          <a:p>
            <a:r>
              <a:rPr lang="en-US" sz="3400" dirty="0" smtClean="0">
                <a:solidFill>
                  <a:schemeClr val="bg1"/>
                </a:solidFill>
              </a:rPr>
              <a:t>What is the “Bottom Line” on </a:t>
            </a:r>
            <a:r>
              <a:rPr lang="en-US" sz="3400" dirty="0" err="1" smtClean="0">
                <a:solidFill>
                  <a:schemeClr val="bg1"/>
                </a:solidFill>
              </a:rPr>
              <a:t>Disproportionality</a:t>
            </a:r>
            <a:r>
              <a:rPr lang="en-US" sz="3400" dirty="0" smtClean="0">
                <a:solidFill>
                  <a:schemeClr val="bg1"/>
                </a:solidFill>
              </a:rPr>
              <a:t>?  </a:t>
            </a:r>
            <a:endParaRPr lang="en-US" sz="3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838200" y="1143000"/>
            <a:ext cx="7772400" cy="5105400"/>
          </a:xfrm>
        </p:spPr>
        <p:txBody>
          <a:bodyPr>
            <a:normAutofit fontScale="32500" lnSpcReduction="20000"/>
          </a:bodyPr>
          <a:lstStyle/>
          <a:p>
            <a:pPr marL="514350" indent="-514350">
              <a:buNone/>
            </a:pPr>
            <a:endParaRPr lang="en-US" sz="6800" u="sng" dirty="0" smtClean="0">
              <a:latin typeface="+mj-lt"/>
            </a:endParaRPr>
          </a:p>
          <a:p>
            <a:pPr>
              <a:buNone/>
            </a:pPr>
            <a:endParaRPr lang="en-US" sz="8000" dirty="0" smtClean="0">
              <a:latin typeface="+mj-lt"/>
            </a:endParaRPr>
          </a:p>
          <a:p>
            <a:pPr>
              <a:buNone/>
            </a:pPr>
            <a:r>
              <a:rPr lang="en-US" sz="8000" u="sng" dirty="0" smtClean="0">
                <a:latin typeface="+mj-lt"/>
              </a:rPr>
              <a:t>Once reported, are African American children more likely to be </a:t>
            </a:r>
            <a:r>
              <a:rPr lang="en-US" sz="8000" b="1" i="1" u="sng" dirty="0" smtClean="0">
                <a:latin typeface="+mj-lt"/>
              </a:rPr>
              <a:t>indicated</a:t>
            </a:r>
            <a:r>
              <a:rPr lang="en-US" sz="8000" u="sng" dirty="0" smtClean="0">
                <a:latin typeface="+mj-lt"/>
              </a:rPr>
              <a:t> than White children?  </a:t>
            </a:r>
          </a:p>
          <a:p>
            <a:pPr>
              <a:buNone/>
            </a:pPr>
            <a:endParaRPr lang="en-US" sz="8000" b="1" u="sng" dirty="0" smtClean="0">
              <a:solidFill>
                <a:srgbClr val="00B050"/>
              </a:solidFill>
              <a:latin typeface="+mj-lt"/>
            </a:endParaRPr>
          </a:p>
          <a:p>
            <a:pPr>
              <a:buNone/>
            </a:pPr>
            <a:r>
              <a:rPr lang="en-US" sz="8000" b="1" dirty="0" smtClean="0">
                <a:solidFill>
                  <a:srgbClr val="FF0000"/>
                </a:solidFill>
                <a:latin typeface="+mj-lt"/>
              </a:rPr>
              <a:t>NO</a:t>
            </a:r>
            <a:endParaRPr lang="en-US" sz="7200" b="1" i="1" dirty="0" smtClean="0">
              <a:solidFill>
                <a:srgbClr val="FF0000"/>
              </a:solidFill>
            </a:endParaRPr>
          </a:p>
          <a:p>
            <a:pPr>
              <a:buNone/>
            </a:pPr>
            <a:r>
              <a:rPr lang="en-US" sz="7200" dirty="0" smtClean="0">
                <a:latin typeface="+mj-lt"/>
              </a:rPr>
              <a:t>29% of African American children who were reported were later indicated while 33% of White children who were reported were later indicated.</a:t>
            </a:r>
          </a:p>
          <a:p>
            <a:pPr>
              <a:buNone/>
            </a:pPr>
            <a:endParaRPr lang="en-US" sz="7200" i="1" dirty="0" smtClean="0"/>
          </a:p>
          <a:p>
            <a:pPr>
              <a:buNone/>
            </a:pPr>
            <a:endParaRPr lang="en-US" sz="7200" i="1" dirty="0" smtClean="0"/>
          </a:p>
          <a:p>
            <a:pPr>
              <a:buNone/>
            </a:pPr>
            <a:r>
              <a:rPr lang="en-US" sz="7200" i="1" dirty="0" smtClean="0"/>
              <a:t>Source: DCFS QA FY 2010</a:t>
            </a:r>
            <a:endParaRPr lang="en-US" sz="7200" dirty="0" smtClean="0">
              <a:solidFill>
                <a:srgbClr val="FF0000"/>
              </a:solidFill>
            </a:endParaRPr>
          </a:p>
          <a:p>
            <a:pPr>
              <a:buNone/>
            </a:pPr>
            <a:endParaRPr lang="en-US" sz="6000" dirty="0" smtClean="0">
              <a:latin typeface="+mj-lt"/>
            </a:endParaRPr>
          </a:p>
          <a:p>
            <a:pPr>
              <a:buNone/>
            </a:pPr>
            <a:r>
              <a:rPr lang="en-US" sz="6000" dirty="0" smtClean="0">
                <a:latin typeface="+mj-l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838200" y="1371600"/>
            <a:ext cx="7772400" cy="4572000"/>
          </a:xfrm>
        </p:spPr>
        <p:txBody>
          <a:bodyPr>
            <a:normAutofit lnSpcReduction="10000"/>
          </a:bodyPr>
          <a:lstStyle/>
          <a:p>
            <a:pPr>
              <a:buNone/>
            </a:pPr>
            <a:r>
              <a:rPr lang="en-US" sz="2000" u="sng" dirty="0" smtClean="0">
                <a:latin typeface="+mj-lt"/>
              </a:rPr>
              <a:t>Once indicated do African American and White children enter care at similar rates?</a:t>
            </a:r>
          </a:p>
          <a:p>
            <a:pPr>
              <a:buNone/>
            </a:pPr>
            <a:r>
              <a:rPr lang="en-US" sz="2000" dirty="0" smtClean="0">
                <a:solidFill>
                  <a:srgbClr val="FF0000"/>
                </a:solidFill>
                <a:latin typeface="+mj-lt"/>
              </a:rPr>
              <a:t>YES – There is little difference between the percent of those indicated and the percents of those entering care in FY10.</a:t>
            </a:r>
          </a:p>
          <a:p>
            <a:pPr>
              <a:buNone/>
            </a:pPr>
            <a:endParaRPr lang="en-US" sz="2000" dirty="0" smtClean="0">
              <a:solidFill>
                <a:srgbClr val="FF0000"/>
              </a:solidFill>
              <a:latin typeface="+mj-lt"/>
            </a:endParaRPr>
          </a:p>
          <a:p>
            <a:pPr>
              <a:buNone/>
            </a:pPr>
            <a:endParaRPr lang="en-US" sz="2000" dirty="0" smtClean="0">
              <a:latin typeface="+mj-lt"/>
            </a:endParaRPr>
          </a:p>
          <a:p>
            <a:pPr>
              <a:buNone/>
            </a:pPr>
            <a:r>
              <a:rPr lang="en-US" sz="2000" dirty="0" smtClean="0">
                <a:latin typeface="+mj-lt"/>
              </a:rPr>
              <a:t>1 African American child or 14% of indicated African American children entered care.</a:t>
            </a:r>
          </a:p>
          <a:p>
            <a:pPr>
              <a:buNone/>
            </a:pPr>
            <a:r>
              <a:rPr lang="en-US" sz="2000" dirty="0" smtClean="0">
                <a:latin typeface="+mj-lt"/>
              </a:rPr>
              <a:t>18 White children or 13% of indicated White children entered care.</a:t>
            </a:r>
          </a:p>
          <a:p>
            <a:pPr>
              <a:buNone/>
            </a:pPr>
            <a:endParaRPr lang="en-US" sz="2000" dirty="0" smtClean="0">
              <a:solidFill>
                <a:srgbClr val="FF0000"/>
              </a:solidFill>
              <a:latin typeface="+mj-lt"/>
            </a:endParaRPr>
          </a:p>
          <a:p>
            <a:pPr>
              <a:buNone/>
            </a:pPr>
            <a:endParaRPr lang="en-US" sz="1800" i="1" dirty="0" smtClean="0">
              <a:solidFill>
                <a:srgbClr val="FF0000"/>
              </a:solidFill>
            </a:endParaRPr>
          </a:p>
          <a:p>
            <a:pPr>
              <a:buNone/>
            </a:pPr>
            <a:endParaRPr lang="en-US" sz="1800" i="1" dirty="0" smtClean="0"/>
          </a:p>
          <a:p>
            <a:pPr>
              <a:buNone/>
            </a:pPr>
            <a:r>
              <a:rPr lang="en-US" sz="1800" i="1" dirty="0" smtClean="0"/>
              <a:t>Source: DCFS QA FY 2010</a:t>
            </a:r>
            <a:endParaRPr lang="en-US" sz="1800" dirty="0" smtClean="0">
              <a:solidFill>
                <a:srgbClr val="FF0000"/>
              </a:solidFill>
            </a:endParaRPr>
          </a:p>
          <a:p>
            <a:pPr>
              <a:buNone/>
            </a:pPr>
            <a:endParaRPr lang="en-US" dirty="0"/>
          </a:p>
        </p:txBody>
      </p:sp>
      <p:sp>
        <p:nvSpPr>
          <p:cNvPr id="5"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is the “Bottom Line” on Disparity in Logan County?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219200"/>
          </a:xfrm>
          <a:solidFill>
            <a:schemeClr val="accent1"/>
          </a:solidFill>
        </p:spPr>
        <p:txBody>
          <a:bodyPr>
            <a:normAutofit fontScale="90000"/>
          </a:bodyPr>
          <a:lstStyle/>
          <a:p>
            <a:r>
              <a:rPr lang="en-US" sz="4400" dirty="0" smtClean="0">
                <a:solidFill>
                  <a:schemeClr val="bg1"/>
                </a:solidFill>
              </a:rPr>
              <a:t>How do Mason County Children Enter the Child Welfare System?</a:t>
            </a:r>
            <a:endParaRPr lang="en-US" sz="4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lnSpcReduction="10000"/>
          </a:bodyPr>
          <a:lstStyle/>
          <a:p>
            <a:pPr>
              <a:buNone/>
            </a:pPr>
            <a:r>
              <a:rPr lang="en-US" dirty="0" smtClean="0">
                <a:latin typeface="+mj-lt"/>
              </a:rPr>
              <a:t>As shown above, law enforcement was the largest source of indicated reports in Mason County.  </a:t>
            </a:r>
          </a:p>
          <a:p>
            <a:pPr>
              <a:buNone/>
            </a:pPr>
            <a:endParaRPr lang="en-US" dirty="0" smtClean="0">
              <a:latin typeface="+mj-lt"/>
            </a:endParaRPr>
          </a:p>
          <a:p>
            <a:pPr>
              <a:buNone/>
            </a:pPr>
            <a:r>
              <a:rPr lang="en-US" dirty="0" smtClean="0">
                <a:latin typeface="+mj-lt"/>
              </a:rPr>
              <a:t>Of the larger reporting sources, law enforcement reports were most likely to be indicated (21 out of 34 or 62%) followed by medical personnel (8 out of 16 or 50%).  43% of school personnel’s reports were indicated (16 out of 37).</a:t>
            </a:r>
          </a:p>
          <a:p>
            <a:pPr>
              <a:buNone/>
            </a:pPr>
            <a:endParaRPr lang="en-US" sz="2000" i="1" dirty="0" smtClean="0">
              <a:latin typeface="+mj-lt"/>
            </a:endParaRPr>
          </a:p>
          <a:p>
            <a:pPr>
              <a:buNone/>
            </a:pPr>
            <a:endParaRPr lang="en-US" sz="2000" i="1" dirty="0" smtClean="0">
              <a:latin typeface="+mj-lt"/>
            </a:endParaRPr>
          </a:p>
          <a:p>
            <a:pPr>
              <a:buNone/>
            </a:pPr>
            <a:endParaRPr lang="en-US" sz="2000" i="1" dirty="0" smtClean="0">
              <a:latin typeface="+mj-lt"/>
            </a:endParaRPr>
          </a:p>
          <a:p>
            <a:pPr>
              <a:buNone/>
            </a:pPr>
            <a:r>
              <a:rPr lang="en-US" sz="2000" i="1" dirty="0" smtClean="0"/>
              <a:t>Source: DCFS QA FY 2010</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 Disparity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447800"/>
            <a:ext cx="7772400" cy="4800600"/>
          </a:xfrm>
        </p:spPr>
        <p:txBody>
          <a:bodyPr>
            <a:normAutofit fontScale="92500" lnSpcReduction="20000"/>
          </a:bodyPr>
          <a:lstStyle/>
          <a:p>
            <a:pPr>
              <a:buNone/>
            </a:pPr>
            <a:r>
              <a:rPr lang="en-US" sz="2000" u="sng" dirty="0" smtClean="0">
                <a:latin typeface="+mj-lt"/>
              </a:rPr>
              <a:t>Are African American children less likely to have reunification as a goal than White children in FY10?</a:t>
            </a:r>
          </a:p>
          <a:p>
            <a:pPr>
              <a:buNone/>
            </a:pPr>
            <a:r>
              <a:rPr lang="en-US" sz="2000" b="1" dirty="0" smtClean="0">
                <a:solidFill>
                  <a:srgbClr val="FF0000"/>
                </a:solidFill>
                <a:latin typeface="+mj-lt"/>
              </a:rPr>
              <a:t>YES </a:t>
            </a:r>
            <a:r>
              <a:rPr lang="en-US" sz="2000" b="1" dirty="0" smtClean="0">
                <a:solidFill>
                  <a:srgbClr val="FF0000"/>
                </a:solidFill>
                <a:latin typeface="+mj-lt"/>
              </a:rPr>
              <a:t>, </a:t>
            </a:r>
            <a:r>
              <a:rPr lang="en-US" sz="2000" dirty="0" smtClean="0">
                <a:solidFill>
                  <a:srgbClr val="FF0000"/>
                </a:solidFill>
                <a:latin typeface="+mj-lt"/>
              </a:rPr>
              <a:t> but this should be viewed with caution as only </a:t>
            </a:r>
            <a:r>
              <a:rPr lang="en-US" sz="2000" b="1" dirty="0" smtClean="0">
                <a:solidFill>
                  <a:srgbClr val="FF0000"/>
                </a:solidFill>
                <a:latin typeface="+mj-lt"/>
              </a:rPr>
              <a:t>5 African American children were in care  </a:t>
            </a:r>
            <a:r>
              <a:rPr lang="en-US" sz="2000" dirty="0" smtClean="0">
                <a:solidFill>
                  <a:srgbClr val="FF0000"/>
                </a:solidFill>
                <a:latin typeface="+mj-lt"/>
              </a:rPr>
              <a:t>(compared to </a:t>
            </a:r>
            <a:r>
              <a:rPr lang="en-US" sz="2000" b="1" dirty="0" smtClean="0">
                <a:solidFill>
                  <a:srgbClr val="FF0000"/>
                </a:solidFill>
                <a:latin typeface="+mj-lt"/>
              </a:rPr>
              <a:t>79 White </a:t>
            </a:r>
            <a:r>
              <a:rPr lang="en-US" sz="2000" dirty="0" smtClean="0">
                <a:solidFill>
                  <a:srgbClr val="FF0000"/>
                </a:solidFill>
                <a:latin typeface="+mj-lt"/>
              </a:rPr>
              <a:t>children</a:t>
            </a:r>
            <a:endParaRPr lang="en-US" sz="2000" dirty="0" smtClean="0">
              <a:latin typeface="+mj-lt"/>
            </a:endParaRPr>
          </a:p>
          <a:p>
            <a:pPr>
              <a:buNone/>
            </a:pPr>
            <a:r>
              <a:rPr lang="en-US" sz="2000" dirty="0" smtClean="0">
                <a:latin typeface="+mj-lt"/>
              </a:rPr>
              <a:t>African American children are less likely to have a </a:t>
            </a:r>
            <a:r>
              <a:rPr lang="en-US" sz="2000" b="1" dirty="0" smtClean="0">
                <a:latin typeface="+mj-lt"/>
              </a:rPr>
              <a:t>goal</a:t>
            </a:r>
            <a:r>
              <a:rPr lang="en-US" sz="2000" dirty="0" smtClean="0">
                <a:latin typeface="+mj-lt"/>
              </a:rPr>
              <a:t> of reunification than White children (40% vs. 59%). However, African American children are more likely to have a goal of adoption than White children (40% vs. 28%).</a:t>
            </a:r>
          </a:p>
          <a:p>
            <a:pPr>
              <a:buNone/>
            </a:pPr>
            <a:endParaRPr lang="en-US" sz="2000" dirty="0" smtClean="0">
              <a:latin typeface="+mj-lt"/>
            </a:endParaRPr>
          </a:p>
          <a:p>
            <a:pPr>
              <a:buNone/>
            </a:pPr>
            <a:r>
              <a:rPr lang="en-US" sz="2000" u="sng" dirty="0" smtClean="0">
                <a:latin typeface="+mj-lt"/>
              </a:rPr>
              <a:t>In FY10 were African American children </a:t>
            </a:r>
            <a:r>
              <a:rPr lang="en-US" sz="2000" i="1" u="sng" dirty="0" smtClean="0">
                <a:latin typeface="+mj-lt"/>
              </a:rPr>
              <a:t>less likely </a:t>
            </a:r>
            <a:r>
              <a:rPr lang="en-US" sz="2000" u="sng" dirty="0" smtClean="0">
                <a:latin typeface="+mj-lt"/>
              </a:rPr>
              <a:t>to achieve permanency than White children?</a:t>
            </a:r>
          </a:p>
          <a:p>
            <a:pPr>
              <a:buNone/>
            </a:pPr>
            <a:r>
              <a:rPr lang="en-US" sz="2000" b="1" dirty="0" smtClean="0">
                <a:solidFill>
                  <a:srgbClr val="FF0000"/>
                </a:solidFill>
                <a:latin typeface="+mj-lt"/>
              </a:rPr>
              <a:t>YES, but there were only 7 African American children in care, 1 of whom achieved permanency.</a:t>
            </a:r>
            <a:endParaRPr lang="en-US" sz="2000" dirty="0" smtClean="0">
              <a:solidFill>
                <a:srgbClr val="FF0000"/>
              </a:solidFill>
              <a:latin typeface="+mj-lt"/>
            </a:endParaRPr>
          </a:p>
          <a:p>
            <a:pPr>
              <a:buNone/>
            </a:pPr>
            <a:r>
              <a:rPr lang="en-US" sz="2000" dirty="0" smtClean="0">
                <a:latin typeface="+mj-lt"/>
              </a:rPr>
              <a:t>Of all children in care in FY10, a smaller percent of African American children achieved permanency (17% or 1 child) than did White children (23%)</a:t>
            </a:r>
          </a:p>
          <a:p>
            <a:pPr>
              <a:buNone/>
            </a:pPr>
            <a:r>
              <a:rPr lang="en-US" sz="2000" i="1" dirty="0" smtClean="0"/>
              <a:t>Source: DCFS QA FY 2010</a:t>
            </a:r>
          </a:p>
          <a:p>
            <a:pPr>
              <a:buNone/>
            </a:pPr>
            <a:endParaRPr lang="en-US" sz="2000" dirty="0" smtClean="0"/>
          </a:p>
          <a:p>
            <a:pPr>
              <a:buNone/>
            </a:pPr>
            <a:endParaRPr lang="en-US" sz="2000" dirty="0" smtClean="0"/>
          </a:p>
          <a:p>
            <a:pPr>
              <a:buNone/>
            </a:pPr>
            <a:endParaRPr lang="en-US" sz="1600" dirty="0" smtClean="0">
              <a:latin typeface="+mj-lt"/>
            </a:endParaRPr>
          </a:p>
          <a:p>
            <a:pPr>
              <a:buNone/>
            </a:pPr>
            <a:endParaRPr lang="en-US" sz="16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400" dirty="0" smtClean="0">
              <a:latin typeface="+mj-lt"/>
            </a:endParaRPr>
          </a:p>
          <a:p>
            <a:pPr>
              <a:buNone/>
            </a:pPr>
            <a:endParaRPr lang="en-US" sz="2400" dirty="0" smtClean="0">
              <a:latin typeface="+mj-lt"/>
            </a:endParaRPr>
          </a:p>
          <a:p>
            <a:pPr>
              <a:buNone/>
            </a:pPr>
            <a:endParaRPr lang="en-US" sz="24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1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 Disparity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447800"/>
            <a:ext cx="7772400" cy="4800600"/>
          </a:xfrm>
        </p:spPr>
        <p:txBody>
          <a:bodyPr>
            <a:normAutofit/>
          </a:bodyPr>
          <a:lstStyle/>
          <a:p>
            <a:pPr>
              <a:buNone/>
            </a:pPr>
            <a:r>
              <a:rPr lang="en-US" sz="2200" u="sng" dirty="0" smtClean="0">
                <a:latin typeface="+mj-lt"/>
              </a:rPr>
              <a:t>Do African American children achieve permanency differently from White children?</a:t>
            </a:r>
          </a:p>
          <a:p>
            <a:pPr>
              <a:buNone/>
            </a:pPr>
            <a:endParaRPr lang="en-US" sz="2200" dirty="0" smtClean="0">
              <a:solidFill>
                <a:srgbClr val="FF0000"/>
              </a:solidFill>
              <a:latin typeface="+mj-lt"/>
            </a:endParaRPr>
          </a:p>
          <a:p>
            <a:pPr>
              <a:buNone/>
            </a:pPr>
            <a:r>
              <a:rPr lang="en-US" sz="2200" i="1" dirty="0" smtClean="0">
                <a:solidFill>
                  <a:srgbClr val="FF0000"/>
                </a:solidFill>
                <a:latin typeface="+mj-lt"/>
              </a:rPr>
              <a:t>As only 1 African American child achieved permanency in FY10, we cannot draw meaningful conclusions.</a:t>
            </a: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r>
              <a:rPr lang="en-US" sz="2000" i="1" dirty="0" smtClean="0"/>
              <a:t>Source: DCFS QA FY 2010</a:t>
            </a:r>
          </a:p>
          <a:p>
            <a:pPr>
              <a:buNone/>
            </a:pPr>
            <a:endParaRPr lang="en-US" sz="2000" dirty="0" smtClean="0"/>
          </a:p>
          <a:p>
            <a:pPr>
              <a:buNone/>
            </a:pPr>
            <a:endParaRPr lang="en-US" sz="2000" dirty="0" smtClean="0"/>
          </a:p>
          <a:p>
            <a:pPr>
              <a:buNone/>
            </a:pPr>
            <a:endParaRPr lang="en-US" sz="1600" dirty="0" smtClean="0">
              <a:latin typeface="+mj-lt"/>
            </a:endParaRPr>
          </a:p>
          <a:p>
            <a:pPr>
              <a:buNone/>
            </a:pPr>
            <a:endParaRPr lang="en-US" sz="16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400" dirty="0" smtClean="0">
              <a:latin typeface="+mj-lt"/>
            </a:endParaRPr>
          </a:p>
          <a:p>
            <a:pPr>
              <a:buNone/>
            </a:pPr>
            <a:endParaRPr lang="en-US" sz="2400" dirty="0" smtClean="0">
              <a:latin typeface="+mj-lt"/>
            </a:endParaRPr>
          </a:p>
          <a:p>
            <a:pPr>
              <a:buNone/>
            </a:pPr>
            <a:endParaRPr lang="en-US" sz="2400" dirty="0">
              <a:solidFill>
                <a:srgbClr val="FF0000"/>
              </a:solidFill>
              <a:latin typeface="+mj-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 </a:t>
            </a:r>
            <a:r>
              <a:rPr lang="en-US" dirty="0" err="1" smtClean="0">
                <a:solidFill>
                  <a:schemeClr val="bg1"/>
                </a:solidFill>
              </a:rPr>
              <a:t>Disproportionality</a:t>
            </a:r>
            <a:r>
              <a:rPr lang="en-US" dirty="0" smtClean="0">
                <a:solidFill>
                  <a:schemeClr val="bg1"/>
                </a:solidFill>
              </a:rPr>
              <a:t> and Disparity: The Summary for Logan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90600" y="1524000"/>
            <a:ext cx="7696200" cy="4495800"/>
          </a:xfrm>
        </p:spPr>
        <p:txBody>
          <a:bodyPr>
            <a:normAutofit fontScale="40000" lnSpcReduction="20000"/>
          </a:bodyPr>
          <a:lstStyle/>
          <a:p>
            <a:pPr>
              <a:buNone/>
            </a:pPr>
            <a:endParaRPr lang="en-US" dirty="0" smtClean="0">
              <a:latin typeface="+mj-lt"/>
            </a:endParaRPr>
          </a:p>
          <a:p>
            <a:pPr>
              <a:buNone/>
            </a:pPr>
            <a:r>
              <a:rPr lang="en-US" sz="4600" dirty="0" smtClean="0">
                <a:latin typeface="+mj-lt"/>
              </a:rPr>
              <a:t>In FY10, African American children were reported at similar rates than White children in Logan County </a:t>
            </a:r>
            <a:r>
              <a:rPr lang="en-US" sz="4600" b="1" dirty="0" smtClean="0">
                <a:latin typeface="+mj-lt"/>
              </a:rPr>
              <a:t>but they were </a:t>
            </a:r>
            <a:r>
              <a:rPr lang="en-US" sz="4600" b="1" i="1" dirty="0" smtClean="0">
                <a:latin typeface="+mj-lt"/>
              </a:rPr>
              <a:t>slightly less </a:t>
            </a:r>
            <a:r>
              <a:rPr lang="en-US" sz="4600" b="1" dirty="0" smtClean="0">
                <a:latin typeface="+mj-lt"/>
              </a:rPr>
              <a:t>likely to be indicated </a:t>
            </a:r>
            <a:r>
              <a:rPr lang="en-US" sz="4600" dirty="0" smtClean="0">
                <a:latin typeface="+mj-lt"/>
              </a:rPr>
              <a:t>once reported.</a:t>
            </a:r>
          </a:p>
          <a:p>
            <a:pPr>
              <a:buNone/>
            </a:pPr>
            <a:endParaRPr lang="en-US" sz="4400" b="1" dirty="0" smtClean="0">
              <a:solidFill>
                <a:srgbClr val="00B050"/>
              </a:solidFill>
              <a:latin typeface="+mj-lt"/>
            </a:endParaRPr>
          </a:p>
          <a:p>
            <a:pPr>
              <a:buNone/>
            </a:pPr>
            <a:r>
              <a:rPr lang="en-US" sz="4400" dirty="0" smtClean="0">
                <a:latin typeface="+mj-lt"/>
              </a:rPr>
              <a:t>African American children were no </a:t>
            </a:r>
            <a:r>
              <a:rPr lang="en-US" sz="4400" b="1" dirty="0" smtClean="0">
                <a:latin typeface="+mj-lt"/>
              </a:rPr>
              <a:t>more likely to enter care </a:t>
            </a:r>
            <a:r>
              <a:rPr lang="en-US" sz="4400" dirty="0" smtClean="0">
                <a:latin typeface="+mj-lt"/>
              </a:rPr>
              <a:t>once indicated.</a:t>
            </a:r>
          </a:p>
          <a:p>
            <a:pPr>
              <a:buNone/>
            </a:pPr>
            <a:endParaRPr lang="en-US" sz="4400" dirty="0" smtClean="0">
              <a:latin typeface="+mj-lt"/>
            </a:endParaRPr>
          </a:p>
          <a:p>
            <a:pPr>
              <a:buNone/>
            </a:pPr>
            <a:r>
              <a:rPr lang="en-US" sz="4400" dirty="0" smtClean="0">
                <a:latin typeface="+mj-lt"/>
              </a:rPr>
              <a:t>For FY10, African American children were somewhat less likely to achieve permanency than were White children</a:t>
            </a:r>
          </a:p>
          <a:p>
            <a:pPr>
              <a:buNone/>
            </a:pPr>
            <a:endParaRPr lang="en-US" sz="4400" dirty="0" smtClean="0">
              <a:latin typeface="+mj-lt"/>
            </a:endParaRPr>
          </a:p>
          <a:p>
            <a:pPr>
              <a:buNone/>
            </a:pPr>
            <a:r>
              <a:rPr lang="en-US" sz="4400" dirty="0" smtClean="0">
                <a:latin typeface="+mj-lt"/>
              </a:rPr>
              <a:t>There are not clear trends in permanency achievement by 12 and 24 months – because of the small number of </a:t>
            </a:r>
            <a:r>
              <a:rPr lang="en-US" sz="4400" dirty="0" smtClean="0">
                <a:latin typeface="+mj-lt"/>
              </a:rPr>
              <a:t>African American </a:t>
            </a:r>
            <a:r>
              <a:rPr lang="en-US" sz="4400" dirty="0" smtClean="0">
                <a:latin typeface="+mj-lt"/>
              </a:rPr>
              <a:t>children</a:t>
            </a:r>
            <a:r>
              <a:rPr lang="en-US" sz="4400" dirty="0" smtClean="0">
                <a:latin typeface="+mj-lt"/>
              </a:rPr>
              <a:t>.</a:t>
            </a:r>
          </a:p>
          <a:p>
            <a:pPr>
              <a:buNone/>
            </a:pPr>
            <a:endParaRPr lang="en-US" sz="4400" dirty="0" smtClean="0">
              <a:latin typeface="+mj-lt"/>
            </a:endParaRPr>
          </a:p>
          <a:p>
            <a:pPr>
              <a:buNone/>
            </a:pPr>
            <a:r>
              <a:rPr lang="en-US" sz="4400" b="1" dirty="0" smtClean="0">
                <a:latin typeface="+mj-lt"/>
              </a:rPr>
              <a:t>All differences by race should be viewed with caution due to the small number of African American children under consideration.</a:t>
            </a:r>
            <a:endParaRPr lang="en-US" sz="4400" b="1" dirty="0" smtClean="0">
              <a:latin typeface="+mj-lt"/>
            </a:endParaRPr>
          </a:p>
          <a:p>
            <a:pPr>
              <a:buNone/>
            </a:pPr>
            <a:endParaRPr lang="en-US" dirty="0" smtClean="0">
              <a:latin typeface="+mj-lt"/>
            </a:endParaRPr>
          </a:p>
          <a:p>
            <a:pPr>
              <a:buNone/>
            </a:pPr>
            <a:r>
              <a:rPr lang="en-US" dirty="0" smtClean="0">
                <a:latin typeface="+mj-lt"/>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US" dirty="0" smtClean="0">
                <a:solidFill>
                  <a:schemeClr val="bg1"/>
                </a:solidFill>
              </a:rPr>
              <a:t>On-going</a:t>
            </a:r>
            <a:r>
              <a:rPr lang="en-US" dirty="0" smtClean="0"/>
              <a:t> </a:t>
            </a:r>
            <a:r>
              <a:rPr lang="en-US" dirty="0" smtClean="0">
                <a:solidFill>
                  <a:schemeClr val="bg1"/>
                </a:solidFill>
              </a:rPr>
              <a:t>Questions for our Area</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smtClean="0"/>
              <a:t>Logan, Mason and Menard Counties</a:t>
            </a:r>
            <a:endParaRPr lang="en-US"/>
          </a:p>
        </p:txBody>
      </p:sp>
      <p:sp>
        <p:nvSpPr>
          <p:cNvPr id="3" name="Content Placeholder 2"/>
          <p:cNvSpPr>
            <a:spLocks noGrp="1"/>
          </p:cNvSpPr>
          <p:nvPr>
            <p:ph sz="quarter" idx="1"/>
          </p:nvPr>
        </p:nvSpPr>
        <p:spPr/>
        <p:txBody>
          <a:bodyPr>
            <a:normAutofit/>
          </a:bodyPr>
          <a:lstStyle/>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 How do Menard County Children Enter the Child Welfare System?</a:t>
            </a:r>
            <a:endParaRPr lang="en-US" dirty="0"/>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n-US" i="1" dirty="0" smtClean="0"/>
              <a:t>Indicated reports FY 2010</a:t>
            </a:r>
          </a:p>
          <a:p>
            <a:pPr>
              <a:buNone/>
            </a:pPr>
            <a:r>
              <a:rPr lang="en-US" sz="2400" u="sng" dirty="0" smtClean="0">
                <a:latin typeface="+mj-lt"/>
              </a:rPr>
              <a:t>Source			Number 	Percent of total </a:t>
            </a:r>
            <a:r>
              <a:rPr lang="en-US" sz="2400" dirty="0" smtClean="0">
                <a:latin typeface="+mj-lt"/>
              </a:rPr>
              <a:t>	</a:t>
            </a:r>
          </a:p>
          <a:p>
            <a:pPr>
              <a:buNone/>
              <a:tabLst>
                <a:tab pos="3433763" algn="r"/>
                <a:tab pos="5659438" algn="r"/>
              </a:tabLst>
            </a:pPr>
            <a:r>
              <a:rPr lang="en-US" sz="2400" dirty="0" smtClean="0">
                <a:latin typeface="+mj-lt"/>
              </a:rPr>
              <a:t>Law enforcement                	8	24%	</a:t>
            </a:r>
          </a:p>
          <a:p>
            <a:pPr>
              <a:buNone/>
              <a:tabLst>
                <a:tab pos="3433763" algn="r"/>
                <a:tab pos="5659438" algn="r"/>
              </a:tabLst>
            </a:pPr>
            <a:r>
              <a:rPr lang="en-US" sz="2400" dirty="0" smtClean="0">
                <a:latin typeface="+mj-lt"/>
              </a:rPr>
              <a:t>School personnel	5	15%</a:t>
            </a:r>
          </a:p>
          <a:p>
            <a:pPr>
              <a:buNone/>
              <a:tabLst>
                <a:tab pos="3433763" algn="r"/>
                <a:tab pos="5659438" algn="r"/>
              </a:tabLst>
            </a:pPr>
            <a:r>
              <a:rPr lang="en-US" sz="2400" dirty="0" smtClean="0">
                <a:latin typeface="+mj-lt"/>
              </a:rPr>
              <a:t>DCFS personnel	 3	9%</a:t>
            </a:r>
          </a:p>
          <a:p>
            <a:pPr>
              <a:buNone/>
              <a:tabLst>
                <a:tab pos="3433763" algn="r"/>
                <a:tab pos="5659438" algn="r"/>
              </a:tabLst>
            </a:pPr>
            <a:r>
              <a:rPr lang="en-US" sz="2400" dirty="0" smtClean="0">
                <a:latin typeface="+mj-lt"/>
              </a:rPr>
              <a:t>Social services	 5	15%</a:t>
            </a:r>
          </a:p>
          <a:p>
            <a:pPr>
              <a:buNone/>
              <a:tabLst>
                <a:tab pos="3433763" algn="r"/>
                <a:tab pos="5659438" algn="r"/>
              </a:tabLst>
            </a:pPr>
            <a:r>
              <a:rPr lang="en-US" sz="2400" dirty="0" smtClean="0">
                <a:latin typeface="+mj-lt"/>
              </a:rPr>
              <a:t>Medical	1	3%</a:t>
            </a:r>
          </a:p>
          <a:p>
            <a:pPr>
              <a:buNone/>
              <a:tabLst>
                <a:tab pos="3433763" algn="r"/>
                <a:tab pos="5659438" algn="r"/>
              </a:tabLst>
            </a:pPr>
            <a:r>
              <a:rPr lang="en-US" sz="2400" dirty="0" smtClean="0">
                <a:latin typeface="+mj-lt"/>
              </a:rPr>
              <a:t>“Other”	6	18%</a:t>
            </a:r>
          </a:p>
          <a:p>
            <a:pPr>
              <a:buNone/>
              <a:tabLst>
                <a:tab pos="3433763" algn="r"/>
                <a:tab pos="5659438" algn="r"/>
              </a:tabLst>
            </a:pPr>
            <a:r>
              <a:rPr lang="en-US" sz="2400" dirty="0" smtClean="0">
                <a:latin typeface="+mj-lt"/>
              </a:rPr>
              <a:t>Relative/neighbor	5	15%</a:t>
            </a:r>
          </a:p>
          <a:p>
            <a:pPr>
              <a:buNone/>
              <a:tabLst>
                <a:tab pos="3433763" algn="r"/>
                <a:tab pos="5659438" algn="r"/>
              </a:tabLst>
            </a:pPr>
            <a:r>
              <a:rPr lang="en-US" sz="2400" u="sng" dirty="0" smtClean="0">
                <a:latin typeface="+mj-lt"/>
              </a:rPr>
              <a:t>Child care centers	0	0%</a:t>
            </a:r>
          </a:p>
          <a:p>
            <a:pPr>
              <a:buNone/>
              <a:tabLst>
                <a:tab pos="3433763" algn="r"/>
                <a:tab pos="5659438" algn="r"/>
              </a:tabLst>
            </a:pPr>
            <a:r>
              <a:rPr lang="en-US" sz="2400" i="1" dirty="0" smtClean="0">
                <a:latin typeface="+mj-lt"/>
              </a:rPr>
              <a:t>		</a:t>
            </a:r>
            <a:r>
              <a:rPr lang="en-US" sz="2400" dirty="0" smtClean="0">
                <a:latin typeface="+mj-lt"/>
              </a:rPr>
              <a:t>33	100%</a:t>
            </a:r>
            <a:endParaRPr lang="en-US" sz="2400" i="1" dirty="0" smtClean="0">
              <a:latin typeface="+mj-lt"/>
            </a:endParaRPr>
          </a:p>
          <a:p>
            <a:pPr>
              <a:buNone/>
            </a:pPr>
            <a:r>
              <a:rPr lang="en-US" sz="2000" i="1" dirty="0" smtClean="0"/>
              <a:t>Source: DCFS QA FY 2010</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219200"/>
          </a:xfrm>
          <a:solidFill>
            <a:schemeClr val="accent1"/>
          </a:solidFill>
        </p:spPr>
        <p:txBody>
          <a:bodyPr>
            <a:normAutofit fontScale="90000"/>
          </a:bodyPr>
          <a:lstStyle/>
          <a:p>
            <a:r>
              <a:rPr lang="en-US" sz="4400" dirty="0" smtClean="0">
                <a:solidFill>
                  <a:schemeClr val="bg1"/>
                </a:solidFill>
              </a:rPr>
              <a:t>How do Menard County Children Enter the Child Welfare System?</a:t>
            </a:r>
            <a:endParaRPr lang="en-US" sz="4400"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n-US" dirty="0" smtClean="0">
                <a:latin typeface="+mj-lt"/>
              </a:rPr>
              <a:t>As shown above, law enforcement was the largest source of indicated reports in Menard County.  </a:t>
            </a:r>
          </a:p>
          <a:p>
            <a:pPr>
              <a:buNone/>
            </a:pPr>
            <a:endParaRPr lang="en-US" dirty="0" smtClean="0">
              <a:latin typeface="+mj-lt"/>
            </a:endParaRPr>
          </a:p>
          <a:p>
            <a:pPr>
              <a:buNone/>
            </a:pPr>
            <a:r>
              <a:rPr lang="en-US" dirty="0" smtClean="0">
                <a:latin typeface="+mj-lt"/>
              </a:rPr>
              <a:t>DCFS reports were the most likely to be indicated (3 out of 3 or 100%)</a:t>
            </a:r>
          </a:p>
          <a:p>
            <a:pPr>
              <a:buNone/>
            </a:pPr>
            <a:r>
              <a:rPr lang="en-US" dirty="0" smtClean="0">
                <a:latin typeface="+mj-lt"/>
              </a:rPr>
              <a:t>Social service reports were next most likely to be indicated (5 out of 7 or 71%) followed by law enforcement reports (8 out of 12 or 67%).</a:t>
            </a:r>
          </a:p>
          <a:p>
            <a:pPr>
              <a:buNone/>
            </a:pPr>
            <a:endParaRPr lang="en-US" sz="2000" i="1" dirty="0" smtClean="0">
              <a:latin typeface="+mj-lt"/>
            </a:endParaRPr>
          </a:p>
          <a:p>
            <a:pPr>
              <a:buNone/>
            </a:pPr>
            <a:endParaRPr lang="en-US" sz="2000" i="1" dirty="0" smtClean="0">
              <a:latin typeface="+mj-lt"/>
            </a:endParaRPr>
          </a:p>
          <a:p>
            <a:pPr>
              <a:buNone/>
            </a:pPr>
            <a:endParaRPr lang="en-US" sz="2000" i="1" dirty="0" smtClean="0">
              <a:latin typeface="+mj-lt"/>
            </a:endParaRPr>
          </a:p>
          <a:p>
            <a:pPr>
              <a:buNone/>
            </a:pPr>
            <a:r>
              <a:rPr lang="en-US" sz="2000" i="1" dirty="0" smtClean="0"/>
              <a:t>Source: DCFS QA FY 2010</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solidFill>
                  <a:schemeClr val="bg1"/>
                </a:solidFill>
              </a:rPr>
              <a:t>What Types of Harm do Children Experience in Logan County?</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a:xfrm>
            <a:off x="914400" y="1447800"/>
            <a:ext cx="7772400" cy="4724400"/>
          </a:xfrm>
        </p:spPr>
        <p:txBody>
          <a:bodyPr>
            <a:normAutofit fontScale="62500" lnSpcReduction="20000"/>
          </a:bodyPr>
          <a:lstStyle/>
          <a:p>
            <a:pPr>
              <a:buNone/>
            </a:pPr>
            <a:endParaRPr lang="en-US" sz="2800" dirty="0" smtClean="0"/>
          </a:p>
          <a:p>
            <a:pPr>
              <a:buNone/>
            </a:pPr>
            <a:r>
              <a:rPr lang="en-US" sz="2800" u="sng" dirty="0" smtClean="0">
                <a:latin typeface="+mj-lt"/>
              </a:rPr>
              <a:t>Type			      N indicated	% of total</a:t>
            </a:r>
          </a:p>
          <a:p>
            <a:pPr>
              <a:buNone/>
            </a:pPr>
            <a:r>
              <a:rPr lang="en-US" sz="2800" b="1" i="1" dirty="0" smtClean="0">
                <a:latin typeface="+mj-lt"/>
              </a:rPr>
              <a:t>ABUSE</a:t>
            </a:r>
          </a:p>
          <a:p>
            <a:pPr>
              <a:lnSpc>
                <a:spcPct val="120000"/>
              </a:lnSpc>
              <a:spcBef>
                <a:spcPts val="0"/>
              </a:spcBef>
              <a:buNone/>
              <a:tabLst>
                <a:tab pos="3941763" algn="r"/>
                <a:tab pos="5202238" algn="r"/>
              </a:tabLst>
            </a:pPr>
            <a:r>
              <a:rPr lang="en-US" sz="2800" dirty="0" smtClean="0">
                <a:latin typeface="+mj-lt"/>
              </a:rPr>
              <a:t>Substantial risk of harm	24	15%</a:t>
            </a:r>
          </a:p>
          <a:p>
            <a:pPr>
              <a:buNone/>
              <a:tabLst>
                <a:tab pos="3941763" algn="r"/>
                <a:tab pos="5202238" algn="r"/>
              </a:tabLst>
            </a:pPr>
            <a:r>
              <a:rPr lang="en-US" sz="2800" dirty="0" smtClean="0">
                <a:latin typeface="+mj-lt"/>
              </a:rPr>
              <a:t>Physical abuse	21	13%</a:t>
            </a:r>
          </a:p>
          <a:p>
            <a:pPr>
              <a:buNone/>
              <a:tabLst>
                <a:tab pos="3941763" algn="r"/>
                <a:tab pos="5202238" algn="r"/>
              </a:tabLst>
            </a:pPr>
            <a:r>
              <a:rPr lang="en-US" sz="2800" dirty="0" smtClean="0">
                <a:latin typeface="+mj-lt"/>
              </a:rPr>
              <a:t>Sexual abuse	4	2%	</a:t>
            </a:r>
          </a:p>
          <a:p>
            <a:pPr>
              <a:buNone/>
              <a:tabLst>
                <a:tab pos="3941763" algn="r"/>
                <a:tab pos="5202238" algn="r"/>
              </a:tabLst>
            </a:pPr>
            <a:r>
              <a:rPr lang="en-US" sz="2800" dirty="0" smtClean="0">
                <a:latin typeface="+mj-lt"/>
              </a:rPr>
              <a:t>Emotional abuse	0	0%</a:t>
            </a:r>
          </a:p>
          <a:p>
            <a:pPr>
              <a:buNone/>
              <a:tabLst>
                <a:tab pos="3941763" algn="r"/>
                <a:tab pos="5202238" algn="r"/>
              </a:tabLst>
            </a:pPr>
            <a:r>
              <a:rPr lang="en-US" sz="2800" dirty="0" smtClean="0">
                <a:latin typeface="+mj-lt"/>
              </a:rPr>
              <a:t>Death abuse	1	1%</a:t>
            </a:r>
          </a:p>
          <a:p>
            <a:pPr>
              <a:lnSpc>
                <a:spcPct val="120000"/>
              </a:lnSpc>
              <a:spcBef>
                <a:spcPts val="1200"/>
              </a:spcBef>
              <a:buNone/>
              <a:tabLst>
                <a:tab pos="3890963" algn="l"/>
                <a:tab pos="5140325" algn="l"/>
              </a:tabLst>
            </a:pPr>
            <a:r>
              <a:rPr lang="en-US" sz="2800" b="1" i="1" dirty="0" smtClean="0">
                <a:latin typeface="+mj-lt"/>
              </a:rPr>
              <a:t>NEGLECT</a:t>
            </a:r>
          </a:p>
          <a:p>
            <a:pPr>
              <a:buNone/>
              <a:tabLst>
                <a:tab pos="3941763" algn="r"/>
                <a:tab pos="5202238" algn="r"/>
              </a:tabLst>
            </a:pPr>
            <a:r>
              <a:rPr lang="en-US" sz="2800" dirty="0" smtClean="0">
                <a:latin typeface="+mj-lt"/>
              </a:rPr>
              <a:t>Blatant disregard	72	44%</a:t>
            </a:r>
          </a:p>
          <a:p>
            <a:pPr>
              <a:buNone/>
              <a:tabLst>
                <a:tab pos="3941763" algn="r"/>
                <a:tab pos="5202238" algn="r"/>
              </a:tabLst>
            </a:pPr>
            <a:r>
              <a:rPr lang="en-US" sz="2800" dirty="0" smtClean="0">
                <a:latin typeface="+mj-lt"/>
              </a:rPr>
              <a:t>Lack of supervision	  19	12%</a:t>
            </a:r>
          </a:p>
          <a:p>
            <a:pPr>
              <a:buNone/>
              <a:tabLst>
                <a:tab pos="3941763" algn="r"/>
                <a:tab pos="5202238" algn="r"/>
              </a:tabLst>
            </a:pPr>
            <a:r>
              <a:rPr lang="en-US" sz="2800" dirty="0" smtClean="0">
                <a:latin typeface="+mj-lt"/>
              </a:rPr>
              <a:t>Environmental	22	13%</a:t>
            </a:r>
          </a:p>
          <a:p>
            <a:pPr>
              <a:buNone/>
              <a:tabLst>
                <a:tab pos="3941763" algn="r"/>
                <a:tab pos="5202238" algn="r"/>
              </a:tabLst>
            </a:pPr>
            <a:r>
              <a:rPr lang="en-US" sz="2800" dirty="0" smtClean="0">
                <a:latin typeface="+mj-lt"/>
              </a:rPr>
              <a:t>Lack of health 	      </a:t>
            </a:r>
            <a:r>
              <a:rPr lang="en-US" sz="2800" u="sng" dirty="0" smtClean="0">
                <a:latin typeface="+mj-lt"/>
              </a:rPr>
              <a:t>     0	0%</a:t>
            </a:r>
            <a:endParaRPr lang="en-US" sz="2000" u="sng" dirty="0" smtClean="0">
              <a:latin typeface="+mj-lt"/>
            </a:endParaRPr>
          </a:p>
          <a:p>
            <a:pPr>
              <a:buNone/>
              <a:tabLst>
                <a:tab pos="3941763" algn="r"/>
                <a:tab pos="5202238" algn="r"/>
              </a:tabLst>
            </a:pPr>
            <a:r>
              <a:rPr lang="en-US" sz="2800" dirty="0" smtClean="0"/>
              <a:t>		</a:t>
            </a:r>
            <a:r>
              <a:rPr lang="en-US" sz="2800" dirty="0" smtClean="0">
                <a:latin typeface="+mj-lt"/>
              </a:rPr>
              <a:t>163	100%</a:t>
            </a:r>
          </a:p>
          <a:p>
            <a:pPr>
              <a:buNone/>
            </a:pPr>
            <a:r>
              <a:rPr lang="en-US" sz="2800" i="1" dirty="0" smtClean="0"/>
              <a:t>Source: DCFS QA FY 2010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rPr>
              <a:t>What Types of Harm (Logan)…?</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Logan, Mason and Menard Counties</a:t>
            </a:r>
            <a:endParaRPr lang="en-US"/>
          </a:p>
        </p:txBody>
      </p:sp>
      <p:sp>
        <p:nvSpPr>
          <p:cNvPr id="4" name="Content Placeholder 3"/>
          <p:cNvSpPr>
            <a:spLocks noGrp="1"/>
          </p:cNvSpPr>
          <p:nvPr>
            <p:ph sz="quarter" idx="1"/>
          </p:nvPr>
        </p:nvSpPr>
        <p:spPr/>
        <p:txBody>
          <a:bodyPr>
            <a:normAutofit/>
          </a:bodyPr>
          <a:lstStyle/>
          <a:p>
            <a:pPr>
              <a:buNone/>
            </a:pPr>
            <a:endParaRPr lang="en-US" sz="3200" dirty="0" smtClean="0">
              <a:latin typeface="+mj-lt"/>
            </a:endParaRPr>
          </a:p>
          <a:p>
            <a:pPr>
              <a:buNone/>
            </a:pPr>
            <a:endParaRPr lang="en-US" sz="3200" dirty="0">
              <a:latin typeface="+mj-lt"/>
            </a:endParaRPr>
          </a:p>
        </p:txBody>
      </p:sp>
      <p:sp>
        <p:nvSpPr>
          <p:cNvPr id="5" name="Rectangle 4"/>
          <p:cNvSpPr/>
          <p:nvPr/>
        </p:nvSpPr>
        <p:spPr>
          <a:xfrm>
            <a:off x="990600" y="1600200"/>
            <a:ext cx="7696200" cy="4924425"/>
          </a:xfrm>
          <a:prstGeom prst="rect">
            <a:avLst/>
          </a:prstGeom>
        </p:spPr>
        <p:txBody>
          <a:bodyPr wrap="square">
            <a:spAutoFit/>
          </a:bodyPr>
          <a:lstStyle/>
          <a:p>
            <a:pPr>
              <a:buNone/>
            </a:pPr>
            <a:r>
              <a:rPr lang="en-US" sz="2400" dirty="0" smtClean="0">
                <a:latin typeface="+mj-lt"/>
              </a:rPr>
              <a:t>The most common harm to children is neglect/ blatant disregard for child’s welfare, representing 44% of all indicated reports. </a:t>
            </a:r>
          </a:p>
          <a:p>
            <a:pPr>
              <a:spcBef>
                <a:spcPts val="600"/>
              </a:spcBef>
              <a:buNone/>
            </a:pPr>
            <a:r>
              <a:rPr lang="en-US" sz="2400" dirty="0" smtClean="0">
                <a:latin typeface="+mj-lt"/>
              </a:rPr>
              <a:t>The second most common is abuse/substantial risk of harm (15%), followed by neglect/lack of supervision and environmental neglect (both = 13%).</a:t>
            </a:r>
          </a:p>
          <a:p>
            <a:pPr>
              <a:spcBef>
                <a:spcPts val="600"/>
              </a:spcBef>
              <a:buNone/>
            </a:pPr>
            <a:r>
              <a:rPr lang="en-US" sz="2400" dirty="0" smtClean="0">
                <a:latin typeface="+mj-lt"/>
              </a:rPr>
              <a:t>Sexual abuse per se accounts for 2% of indicated cases.  However, when this is combined with substantial risk of sexual injury, then 6% of cases relate to sexual harm to children.</a:t>
            </a:r>
          </a:p>
          <a:p>
            <a:pPr>
              <a:buNone/>
            </a:pPr>
            <a:endParaRPr lang="en-US" sz="2400" dirty="0" smtClean="0">
              <a:latin typeface="+mj-lt"/>
            </a:endParaRPr>
          </a:p>
          <a:p>
            <a:r>
              <a:rPr lang="en-US" sz="2000" i="1" dirty="0" smtClean="0"/>
              <a:t>Source: DCFS QA FY 2010</a:t>
            </a:r>
          </a:p>
          <a:p>
            <a:pPr>
              <a:buNone/>
            </a:pPr>
            <a:endParaRPr lang="en-US" sz="2000"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9455</TotalTime>
  <Words>3731</Words>
  <Application>Microsoft Office PowerPoint</Application>
  <PresentationFormat>On-screen Show (4:3)</PresentationFormat>
  <Paragraphs>690</Paragraphs>
  <Slides>53</Slides>
  <Notes>46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Equity</vt:lpstr>
      <vt:lpstr>Talking About PERMANENCY in Our Community</vt:lpstr>
      <vt:lpstr>How do Logan County Children Enter the Child Welfare System?</vt:lpstr>
      <vt:lpstr>How do Logan County Children Enter the Child Welfare System?</vt:lpstr>
      <vt:lpstr>  How do Mason County Children Enter the Child Welfare System?</vt:lpstr>
      <vt:lpstr>How do Mason County Children Enter the Child Welfare System?</vt:lpstr>
      <vt:lpstr>  How do Menard County Children Enter the Child Welfare System?</vt:lpstr>
      <vt:lpstr>How do Menard County Children Enter the Child Welfare System?</vt:lpstr>
      <vt:lpstr>What Types of Harm do Children Experience in Logan County?</vt:lpstr>
      <vt:lpstr>What Types of Harm (Logan)…?</vt:lpstr>
      <vt:lpstr>What Types of Harm do Children Experience in Mason County?</vt:lpstr>
      <vt:lpstr>What Types of Harm (Mason) …?</vt:lpstr>
      <vt:lpstr>What Types of Harm do Children Experience in Menard County?</vt:lpstr>
      <vt:lpstr>What Types of Harm (Menard) …?</vt:lpstr>
      <vt:lpstr>Who Entered Care in Logan County in 2010?</vt:lpstr>
      <vt:lpstr>Who Entered Care in Mason County in 2010?</vt:lpstr>
      <vt:lpstr>Who Entered Care in Menard County in 2010?</vt:lpstr>
      <vt:lpstr>Who is in Care in Logan County?</vt:lpstr>
      <vt:lpstr>Who is in Care in Logan County?</vt:lpstr>
      <vt:lpstr>Who is in Care in Mason County?</vt:lpstr>
      <vt:lpstr>Who is in Care in Mason County?</vt:lpstr>
      <vt:lpstr>Who is in Care in Menard County?</vt:lpstr>
      <vt:lpstr>Who is in Care in Menard County?</vt:lpstr>
      <vt:lpstr>What are the Permanency Goals for Youth in Care in Logan County?*</vt:lpstr>
      <vt:lpstr>What are the Permanency Goals for Youth in Care in Mason County?*</vt:lpstr>
      <vt:lpstr>What are the Permanency Goals for Youth in Care in Menard County?*</vt:lpstr>
      <vt:lpstr>Where are Children Placed in Logan County?*</vt:lpstr>
      <vt:lpstr>Where are Children Placed in Mason County?</vt:lpstr>
      <vt:lpstr>Where are Children Placed in Menard County?</vt:lpstr>
      <vt:lpstr>How was Permanency Achieved For Logan County Children in 2010? </vt:lpstr>
      <vt:lpstr>How was Permanency Achieved For Mason County Children in 2010? </vt:lpstr>
      <vt:lpstr>How was Permanency Achieved For Menard County Children in 2010? </vt:lpstr>
      <vt:lpstr>How have 12 Month Permanency Rates Changed over Time in Logan County? </vt:lpstr>
      <vt:lpstr>How have 12 Month Permanency Rates Changed over Time in Mason County? </vt:lpstr>
      <vt:lpstr>How have 12 Month Permanency Rates Changed over Time in Menard County? </vt:lpstr>
      <vt:lpstr>How have 24 Month Permanency Rates Changed Over Time in Logan County?</vt:lpstr>
      <vt:lpstr>How have 24 Month Permanency Rates Changed Over Time in Mason County?</vt:lpstr>
      <vt:lpstr>How have 24 Month Permanency Rates Changed Over Time in Menard County?</vt:lpstr>
      <vt:lpstr>What are the Permanency Trends in Logan County?</vt:lpstr>
      <vt:lpstr> Disproportionality and Disparity               in our Action Team Area</vt:lpstr>
      <vt:lpstr>Is There Disproportionality in Logan County?</vt:lpstr>
      <vt:lpstr>Slide 41</vt:lpstr>
      <vt:lpstr>Slide 42</vt:lpstr>
      <vt:lpstr>Slide 43</vt:lpstr>
      <vt:lpstr>Is There Disparity in Permanency Achievement?  </vt:lpstr>
      <vt:lpstr>Is There Disparity in Permanency Achievement Over Time?</vt:lpstr>
      <vt:lpstr>Is There Disparity in Permanency Achievement Over Time?</vt:lpstr>
      <vt:lpstr>What is the “Bottom Line” on Disproportionality in Logan County?  </vt:lpstr>
      <vt:lpstr>What is the “Bottom Line” on Disproportionality?  </vt:lpstr>
      <vt:lpstr>What is the “Bottom Line” on Disparity in Logan County?</vt:lpstr>
      <vt:lpstr> Disparity</vt:lpstr>
      <vt:lpstr> Disparity</vt:lpstr>
      <vt:lpstr> Disproportionality and Disparity: The Summary for Logan County</vt:lpstr>
      <vt:lpstr>On-going Questions for our Area</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for Change</dc:title>
  <dc:creator>jeanne a. howard</dc:creator>
  <cp:lastModifiedBy>jeanne a. howard</cp:lastModifiedBy>
  <cp:revision>810</cp:revision>
  <dcterms:created xsi:type="dcterms:W3CDTF">2010-08-10T21:37:19Z</dcterms:created>
  <dcterms:modified xsi:type="dcterms:W3CDTF">2010-10-20T16:13:12Z</dcterms:modified>
</cp:coreProperties>
</file>